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7" r:id="rId4"/>
    <p:sldId id="258" r:id="rId5"/>
    <p:sldId id="268" r:id="rId6"/>
    <p:sldId id="275" r:id="rId7"/>
    <p:sldId id="276" r:id="rId8"/>
    <p:sldId id="283" r:id="rId9"/>
    <p:sldId id="270" r:id="rId10"/>
    <p:sldId id="280" r:id="rId11"/>
    <p:sldId id="281" r:id="rId12"/>
    <p:sldId id="282" r:id="rId13"/>
    <p:sldId id="265" r:id="rId14"/>
    <p:sldId id="266" r:id="rId15"/>
    <p:sldId id="260" r:id="rId16"/>
    <p:sldId id="269" r:id="rId17"/>
    <p:sldId id="271" r:id="rId18"/>
    <p:sldId id="277" r:id="rId19"/>
    <p:sldId id="257" r:id="rId20"/>
    <p:sldId id="272" r:id="rId21"/>
    <p:sldId id="261" r:id="rId22"/>
    <p:sldId id="262" r:id="rId23"/>
    <p:sldId id="279" r:id="rId24"/>
    <p:sldId id="273" r:id="rId25"/>
    <p:sldId id="274"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C7DFB-A329-4105-9CFF-8682EF9589F4}" v="3" dt="2024-02-15T17:03:52.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079D8-7B00-834C-8642-2E143E73D1F9}" type="datetimeFigureOut">
              <a:rPr lang="es-ES" smtClean="0"/>
              <a:t>15/02/2024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4F13-15C0-A848-90A0-678D92284FB3}" type="slidenum">
              <a:rPr lang="es-ES" smtClean="0"/>
              <a:t>‹#›</a:t>
            </a:fld>
            <a:endParaRPr lang="es-ES"/>
          </a:p>
        </p:txBody>
      </p:sp>
    </p:spTree>
    <p:extLst>
      <p:ext uri="{BB962C8B-B14F-4D97-AF65-F5344CB8AC3E}">
        <p14:creationId xmlns:p14="http://schemas.microsoft.com/office/powerpoint/2010/main" val="288177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objetivo, al final de esta </a:t>
            </a:r>
            <a:r>
              <a:rPr lang="es-ES" dirty="0" err="1"/>
              <a:t>traspa</a:t>
            </a:r>
            <a:r>
              <a:rPr lang="es-ES" dirty="0"/>
              <a:t>, es que los presentes se den cuenta de que ya están utilizando aplicaciones  que hacen uso de la IA.</a:t>
            </a:r>
          </a:p>
        </p:txBody>
      </p:sp>
      <p:sp>
        <p:nvSpPr>
          <p:cNvPr id="4" name="Marcador de número de diapositiva 3"/>
          <p:cNvSpPr>
            <a:spLocks noGrp="1"/>
          </p:cNvSpPr>
          <p:nvPr>
            <p:ph type="sldNum" sz="quarter" idx="5"/>
          </p:nvPr>
        </p:nvSpPr>
        <p:spPr/>
        <p:txBody>
          <a:bodyPr/>
          <a:lstStyle/>
          <a:p>
            <a:fld id="{D1184F13-15C0-A848-90A0-678D92284FB3}" type="slidenum">
              <a:rPr lang="es-ES" smtClean="0"/>
              <a:t>17</a:t>
            </a:fld>
            <a:endParaRPr lang="es-ES"/>
          </a:p>
        </p:txBody>
      </p:sp>
    </p:spTree>
    <p:extLst>
      <p:ext uri="{BB962C8B-B14F-4D97-AF65-F5344CB8AC3E}">
        <p14:creationId xmlns:p14="http://schemas.microsoft.com/office/powerpoint/2010/main" val="195615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objetivo, al final de esta </a:t>
            </a:r>
            <a:r>
              <a:rPr lang="es-ES" dirty="0" err="1"/>
              <a:t>traspa</a:t>
            </a:r>
            <a:r>
              <a:rPr lang="es-ES" dirty="0"/>
              <a:t>, es que los presentes se den cuenta de que ya están utilizando aplicaciones  que hacen uso de la IA.</a:t>
            </a:r>
          </a:p>
        </p:txBody>
      </p:sp>
      <p:sp>
        <p:nvSpPr>
          <p:cNvPr id="4" name="Marcador de número de diapositiva 3"/>
          <p:cNvSpPr>
            <a:spLocks noGrp="1"/>
          </p:cNvSpPr>
          <p:nvPr>
            <p:ph type="sldNum" sz="quarter" idx="5"/>
          </p:nvPr>
        </p:nvSpPr>
        <p:spPr/>
        <p:txBody>
          <a:bodyPr/>
          <a:lstStyle/>
          <a:p>
            <a:fld id="{D1184F13-15C0-A848-90A0-678D92284FB3}" type="slidenum">
              <a:rPr lang="es-ES" smtClean="0"/>
              <a:t>18</a:t>
            </a:fld>
            <a:endParaRPr lang="es-ES"/>
          </a:p>
        </p:txBody>
      </p:sp>
    </p:spTree>
    <p:extLst>
      <p:ext uri="{BB962C8B-B14F-4D97-AF65-F5344CB8AC3E}">
        <p14:creationId xmlns:p14="http://schemas.microsoft.com/office/powerpoint/2010/main" val="143049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no aparece, proponer ejemplos donde la IA presente una clara ventaja para el usuario, por ejemplo, una aplicación de banca en el teléfono móvil que avise si se detecta algún comportamiento extraño en las tarjetas de crédito.</a:t>
            </a:r>
          </a:p>
          <a:p>
            <a:endParaRPr lang="es-ES" dirty="0"/>
          </a:p>
          <a:p>
            <a:r>
              <a:rPr lang="es-ES" dirty="0"/>
              <a:t>Como no, los filtros de spam de las aplicaciones de gestión de </a:t>
            </a:r>
            <a:r>
              <a:rPr lang="es-ES"/>
              <a:t>correo electrónico.</a:t>
            </a:r>
          </a:p>
        </p:txBody>
      </p:sp>
      <p:sp>
        <p:nvSpPr>
          <p:cNvPr id="4" name="Marcador de número de diapositiva 3"/>
          <p:cNvSpPr>
            <a:spLocks noGrp="1"/>
          </p:cNvSpPr>
          <p:nvPr>
            <p:ph type="sldNum" sz="quarter" idx="5"/>
          </p:nvPr>
        </p:nvSpPr>
        <p:spPr/>
        <p:txBody>
          <a:bodyPr/>
          <a:lstStyle/>
          <a:p>
            <a:fld id="{D1184F13-15C0-A848-90A0-678D92284FB3}" type="slidenum">
              <a:rPr lang="es-ES" smtClean="0"/>
              <a:t>20</a:t>
            </a:fld>
            <a:endParaRPr lang="es-ES"/>
          </a:p>
        </p:txBody>
      </p:sp>
    </p:spTree>
    <p:extLst>
      <p:ext uri="{BB962C8B-B14F-4D97-AF65-F5344CB8AC3E}">
        <p14:creationId xmlns:p14="http://schemas.microsoft.com/office/powerpoint/2010/main" val="383882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a:t>
            </a:r>
            <a:r>
              <a:rPr lang="es-ES" dirty="0" err="1"/>
              <a:t>traspa</a:t>
            </a:r>
            <a:r>
              <a:rPr lang="es-ES" dirty="0"/>
              <a:t> la idea es que los presentes propongan ejemplos, registrarlos en la pizarra, extraer las características de  cada uno de ellos, y ver qué características tienen en común.</a:t>
            </a:r>
          </a:p>
        </p:txBody>
      </p:sp>
      <p:sp>
        <p:nvSpPr>
          <p:cNvPr id="4" name="Marcador de número de diapositiva 3"/>
          <p:cNvSpPr>
            <a:spLocks noGrp="1"/>
          </p:cNvSpPr>
          <p:nvPr>
            <p:ph type="sldNum" sz="quarter" idx="5"/>
          </p:nvPr>
        </p:nvSpPr>
        <p:spPr/>
        <p:txBody>
          <a:bodyPr/>
          <a:lstStyle/>
          <a:p>
            <a:fld id="{D1184F13-15C0-A848-90A0-678D92284FB3}" type="slidenum">
              <a:rPr lang="es-ES" smtClean="0"/>
              <a:t>24</a:t>
            </a:fld>
            <a:endParaRPr lang="es-ES"/>
          </a:p>
        </p:txBody>
      </p:sp>
    </p:spTree>
    <p:extLst>
      <p:ext uri="{BB962C8B-B14F-4D97-AF65-F5344CB8AC3E}">
        <p14:creationId xmlns:p14="http://schemas.microsoft.com/office/powerpoint/2010/main" val="118356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a:t>
            </a:r>
            <a:r>
              <a:rPr lang="es-ES" dirty="0" err="1"/>
              <a:t>traspa</a:t>
            </a:r>
            <a:r>
              <a:rPr lang="es-ES" dirty="0"/>
              <a:t> la idea es que los presentes propongan ejemplos, registrarlos en la pizarra, extraer las características de  cada uno de ellos, y ver qué características tienen en común.</a:t>
            </a:r>
          </a:p>
        </p:txBody>
      </p:sp>
      <p:sp>
        <p:nvSpPr>
          <p:cNvPr id="4" name="Marcador de número de diapositiva 3"/>
          <p:cNvSpPr>
            <a:spLocks noGrp="1"/>
          </p:cNvSpPr>
          <p:nvPr>
            <p:ph type="sldNum" sz="quarter" idx="5"/>
          </p:nvPr>
        </p:nvSpPr>
        <p:spPr/>
        <p:txBody>
          <a:bodyPr/>
          <a:lstStyle/>
          <a:p>
            <a:fld id="{D1184F13-15C0-A848-90A0-678D92284FB3}" type="slidenum">
              <a:rPr lang="es-ES" smtClean="0"/>
              <a:t>25</a:t>
            </a:fld>
            <a:endParaRPr lang="es-ES"/>
          </a:p>
        </p:txBody>
      </p:sp>
    </p:spTree>
    <p:extLst>
      <p:ext uri="{BB962C8B-B14F-4D97-AF65-F5344CB8AC3E}">
        <p14:creationId xmlns:p14="http://schemas.microsoft.com/office/powerpoint/2010/main" val="361152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15/02/2024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15/02/2024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15/02/2024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15/02/2024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15/02/2024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15/02/2024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15/02/2024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15/02/2024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15/02/2024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15/02/2024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15/02/2024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15/02/2024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ngimg.com/download/93464"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cS-rYhJFL0?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red.it/gadget/elettrodomestici/2019/05/13/recensione-roomba-i7-con-svuotamento-automatico/"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WRy6_OZJ3g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tve.es/play/videos/el-cazador-de-cerebros/cerebros-futuro/651479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ciencedirect.com/science/article/pii/0010028572900023" TargetMode="External"/><Relationship Id="rId4" Type="http://schemas.openxmlformats.org/officeDocument/2006/relationships/hyperlink" Target="https://cs.nyu.edu/~davise/papers/WinogradSchemas/WSCollect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ohn_Searl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itpor.org/1399/07/nobel2020/roger_penrose_at_festival_della_scienza_oct_29_2011/"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mrebollo.es/por-que-he-hecho-una-segunda-tesis/" TargetMode="External"/><Relationship Id="rId5" Type="http://schemas.openxmlformats.org/officeDocument/2006/relationships/image" Target="../media/image6.jpe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96251" y="714621"/>
            <a:ext cx="3445167" cy="3901454"/>
          </a:xfrm>
        </p:spPr>
        <p:txBody>
          <a:bodyPr anchor="t">
            <a:normAutofit/>
          </a:bodyPr>
          <a:lstStyle/>
          <a:p>
            <a:pPr algn="l"/>
            <a:r>
              <a:rPr lang="es-ES" sz="3200">
                <a:ea typeface="Calibri Light"/>
                <a:cs typeface="Calibri Light"/>
              </a:rPr>
              <a:t>Qué son la IA y el Pensamiento Computacional</a:t>
            </a:r>
            <a:endParaRPr lang="es-ES" sz="3200"/>
          </a:p>
        </p:txBody>
      </p:sp>
      <p:sp>
        <p:nvSpPr>
          <p:cNvPr id="3" name="Subtítulo 2"/>
          <p:cNvSpPr>
            <a:spLocks noGrp="1"/>
          </p:cNvSpPr>
          <p:nvPr>
            <p:ph type="subTitle" idx="1"/>
          </p:nvPr>
        </p:nvSpPr>
        <p:spPr>
          <a:xfrm>
            <a:off x="8096251" y="5455664"/>
            <a:ext cx="3895404" cy="1307203"/>
          </a:xfrm>
        </p:spPr>
        <p:txBody>
          <a:bodyPr vert="horz" lIns="91440" tIns="45720" rIns="91440" bIns="45720" rtlCol="0" anchor="t">
            <a:noAutofit/>
          </a:bodyPr>
          <a:lstStyle/>
          <a:p>
            <a:pPr algn="l"/>
            <a:r>
              <a:rPr lang="es-ES" sz="1800" dirty="0">
                <a:ea typeface="Calibri"/>
                <a:cs typeface="Calibri"/>
              </a:rPr>
              <a:t>Introducción a la Inteligencia Artificial y el Pensamiento Computacional</a:t>
            </a:r>
          </a:p>
          <a:p>
            <a:pPr algn="l"/>
            <a:r>
              <a:rPr lang="es-ES" sz="1800" dirty="0">
                <a:ea typeface="Calibri"/>
                <a:cs typeface="Calibri"/>
              </a:rPr>
              <a:t>Óscar Belmonte Fernández</a:t>
            </a:r>
          </a:p>
          <a:p>
            <a:pPr algn="l"/>
            <a:r>
              <a:rPr lang="es-ES" sz="1800" dirty="0" err="1">
                <a:ea typeface="Calibri"/>
                <a:cs typeface="Calibri"/>
              </a:rPr>
              <a:t>Universitat</a:t>
            </a:r>
            <a:r>
              <a:rPr lang="es-ES" sz="1800" dirty="0">
                <a:ea typeface="Calibri"/>
                <a:cs typeface="Calibri"/>
              </a:rPr>
              <a:t> Jaume I</a:t>
            </a:r>
          </a:p>
        </p:txBody>
      </p:sp>
      <p:pic>
        <p:nvPicPr>
          <p:cNvPr id="5" name="Picture 4" descr="Signos de interrogación de diferentes colores">
            <a:extLst>
              <a:ext uri="{FF2B5EF4-FFF2-40B4-BE49-F238E27FC236}">
                <a16:creationId xmlns:a16="http://schemas.microsoft.com/office/drawing/2014/main" id="{9EB5D6CC-8B50-EC35-823D-43BFBC81A628}"/>
              </a:ext>
            </a:extLst>
          </p:cNvPr>
          <p:cNvPicPr>
            <a:picLocks noChangeAspect="1"/>
          </p:cNvPicPr>
          <p:nvPr/>
        </p:nvPicPr>
        <p:blipFill rotWithShape="1">
          <a:blip r:embed="rId2"/>
          <a:srcRect l="19032" r="18824" b="-2"/>
          <a:stretch/>
        </p:blipFill>
        <p:spPr>
          <a:xfrm>
            <a:off x="20" y="-3"/>
            <a:ext cx="7576437" cy="6857993"/>
          </a:xfrm>
          <a:prstGeom prst="rect">
            <a:avLst/>
          </a:prstGeom>
        </p:spPr>
      </p:pic>
      <p:cxnSp>
        <p:nvCxnSpPr>
          <p:cNvPr id="9" name="Straight Connector 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518188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11B7F80-8D58-3C13-5C91-101EF59C487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372" r="9088" b="32826"/>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CF0BB3-01E3-06B8-3498-376174E588F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Agentes</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2EA5CE-3661-BE44-078E-872C4BEC3999}"/>
              </a:ext>
            </a:extLst>
          </p:cNvPr>
          <p:cNvSpPr txBox="1"/>
          <p:nvPr/>
        </p:nvSpPr>
        <p:spPr>
          <a:xfrm>
            <a:off x="9455353" y="6657945"/>
            <a:ext cx="273664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1749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0" name="Oval 49">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0" name="Straight Connector 59">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8" name="Straight Connector 67">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Online Media 4" title="Batalla de Titanes: Comparando los 4 Robots Humanoides Más Avanzados del Mundo 2024">
            <a:hlinkClick r:id="" action="ppaction://media"/>
            <a:extLst>
              <a:ext uri="{FF2B5EF4-FFF2-40B4-BE49-F238E27FC236}">
                <a16:creationId xmlns:a16="http://schemas.microsoft.com/office/drawing/2014/main" id="{299F0278-4C9D-CC37-29A5-74FE172E4F38}"/>
              </a:ext>
            </a:extLst>
          </p:cNvPr>
          <p:cNvPicPr>
            <a:picLocks noRot="1" noChangeAspect="1"/>
          </p:cNvPicPr>
          <p:nvPr>
            <a:videoFile r:link="rId1"/>
          </p:nvPr>
        </p:nvPicPr>
        <p:blipFill>
          <a:blip r:embed="rId3">
            <a:duotone>
              <a:prstClr val="black"/>
              <a:schemeClr val="bg1">
                <a:tint val="45000"/>
                <a:satMod val="400000"/>
              </a:schemeClr>
            </a:duotone>
            <a:alphaModFix amt="25000"/>
          </a:blip>
          <a:stretch>
            <a:fillRect/>
          </a:stretch>
        </p:blipFill>
        <p:spPr>
          <a:xfrm>
            <a:off x="806322" y="29548"/>
            <a:ext cx="10643973" cy="6013845"/>
          </a:xfrm>
          <a:prstGeom prst="rect">
            <a:avLst/>
          </a:prstGeom>
        </p:spPr>
      </p:pic>
      <p:sp>
        <p:nvSpPr>
          <p:cNvPr id="2" name="Title 1">
            <a:extLst>
              <a:ext uri="{FF2B5EF4-FFF2-40B4-BE49-F238E27FC236}">
                <a16:creationId xmlns:a16="http://schemas.microsoft.com/office/drawing/2014/main" id="{08CF0BB3-01E3-06B8-3498-376174E588F5}"/>
              </a:ext>
            </a:extLst>
          </p:cNvPr>
          <p:cNvSpPr>
            <a:spLocks noGrp="1"/>
          </p:cNvSpPr>
          <p:nvPr>
            <p:ph type="title"/>
          </p:nvPr>
        </p:nvSpPr>
        <p:spPr>
          <a:xfrm>
            <a:off x="2618173" y="630936"/>
            <a:ext cx="7315200" cy="2702018"/>
          </a:xfrm>
          <a:noFill/>
        </p:spPr>
        <p:txBody>
          <a:bodyPr vert="horz" lIns="91440" tIns="45720" rIns="91440" bIns="45720" rtlCol="0" anchor="b">
            <a:normAutofit/>
          </a:bodyPr>
          <a:lstStyle/>
          <a:p>
            <a:pPr algn="ctr"/>
            <a:r>
              <a:rPr lang="en-US" sz="4800" kern="1200">
                <a:solidFill>
                  <a:schemeClr val="bg1"/>
                </a:solidFill>
                <a:latin typeface="+mj-lt"/>
                <a:ea typeface="+mj-ea"/>
                <a:cs typeface="+mj-cs"/>
              </a:rPr>
              <a:t>Agentes</a:t>
            </a:r>
          </a:p>
        </p:txBody>
      </p:sp>
    </p:spTree>
    <p:extLst>
      <p:ext uri="{BB962C8B-B14F-4D97-AF65-F5344CB8AC3E}">
        <p14:creationId xmlns:p14="http://schemas.microsoft.com/office/powerpoint/2010/main" val="228356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5B7417-F8AA-7C8C-3DE8-AA9B2EFE939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879" b="1184"/>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B9559-AFC3-5752-3F97-D2F319AA81E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Agentes</a:t>
            </a:r>
          </a:p>
        </p:txBody>
      </p:sp>
      <p:sp>
        <p:nvSpPr>
          <p:cNvPr id="5" name="TextBox 4">
            <a:extLst>
              <a:ext uri="{FF2B5EF4-FFF2-40B4-BE49-F238E27FC236}">
                <a16:creationId xmlns:a16="http://schemas.microsoft.com/office/drawing/2014/main" id="{F740864C-AE1F-5407-FC40-DC79D83610A8}"/>
              </a:ext>
            </a:extLst>
          </p:cNvPr>
          <p:cNvSpPr txBox="1"/>
          <p:nvPr/>
        </p:nvSpPr>
        <p:spPr>
          <a:xfrm>
            <a:off x="9312845" y="6657945"/>
            <a:ext cx="287610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7960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EC37-6070-39A0-7C8F-310476A2A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F69D6-CDFB-49B1-8B19-5C2BED269162}"/>
              </a:ext>
            </a:extLst>
          </p:cNvPr>
          <p:cNvSpPr>
            <a:spLocks noGrp="1"/>
          </p:cNvSpPr>
          <p:nvPr>
            <p:ph type="title"/>
          </p:nvPr>
        </p:nvSpPr>
        <p:spPr>
          <a:xfrm>
            <a:off x="5868557" y="1138036"/>
            <a:ext cx="5444382" cy="1402470"/>
          </a:xfrm>
        </p:spPr>
        <p:txBody>
          <a:bodyPr anchor="t">
            <a:normAutofit/>
          </a:bodyPr>
          <a:lstStyle/>
          <a:p>
            <a:r>
              <a:rPr lang="es-ES_tradnl" sz="4000">
                <a:cs typeface="Calibri Light"/>
              </a:rPr>
              <a:t>Definición de Inteligencia Artificial (IA)</a:t>
            </a:r>
          </a:p>
        </p:txBody>
      </p:sp>
      <p:pic>
        <p:nvPicPr>
          <p:cNvPr id="4" name="Picture 3">
            <a:extLst>
              <a:ext uri="{FF2B5EF4-FFF2-40B4-BE49-F238E27FC236}">
                <a16:creationId xmlns:a16="http://schemas.microsoft.com/office/drawing/2014/main" id="{996DC897-BC7E-C91D-D76E-18DBFE065822}"/>
              </a:ext>
            </a:extLst>
          </p:cNvPr>
          <p:cNvPicPr>
            <a:picLocks noChangeAspect="1"/>
          </p:cNvPicPr>
          <p:nvPr/>
        </p:nvPicPr>
        <p:blipFill rotWithShape="1">
          <a:blip r:embed="rId2"/>
          <a:srcRect l="7242" r="5672"/>
          <a:stretch/>
        </p:blipFill>
        <p:spPr>
          <a:xfrm>
            <a:off x="-1" y="10"/>
            <a:ext cx="5151179" cy="6857990"/>
          </a:xfrm>
          <a:prstGeom prst="rect">
            <a:avLst/>
          </a:prstGeom>
        </p:spPr>
      </p:pic>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54E7DD-7EE5-955B-8FDE-E73C3A61834E}"/>
              </a:ext>
            </a:extLst>
          </p:cNvPr>
          <p:cNvSpPr>
            <a:spLocks noGrp="1"/>
          </p:cNvSpPr>
          <p:nvPr>
            <p:ph idx="1"/>
          </p:nvPr>
        </p:nvSpPr>
        <p:spPr>
          <a:xfrm>
            <a:off x="5868557" y="2551176"/>
            <a:ext cx="5444382" cy="3591207"/>
          </a:xfrm>
        </p:spPr>
        <p:txBody>
          <a:bodyPr vert="horz" lIns="91440" tIns="45720" rIns="91440" bIns="45720" rtlCol="0">
            <a:normAutofit/>
          </a:bodyPr>
          <a:lstStyle/>
          <a:p>
            <a:pPr marL="0" indent="0">
              <a:buNone/>
            </a:pPr>
            <a:r>
              <a:rPr lang="es-ES_tradnl" sz="2400">
                <a:latin typeface="Calibri"/>
                <a:cs typeface="Calibri"/>
              </a:rPr>
              <a:t>Es la rama de la ciencia y la ingeniería especializada en crear máquinas inteligentes, especialmente programas de ordenador inteligentes. Está relacionada con el uso de ordenadores que comprenden la inteligencia humana, que es una tarea similar, pero la IA no tiene por qué limitarse a fenómenos biológicamente observables (John McCarthy, 2007).</a:t>
            </a:r>
          </a:p>
          <a:p>
            <a:pPr marL="0" indent="228600">
              <a:buNone/>
            </a:pPr>
            <a:endParaRPr lang="es-ES_tradnl" sz="2400">
              <a:latin typeface="Calibri"/>
              <a:cs typeface="Calibri"/>
            </a:endParaRPr>
          </a:p>
        </p:txBody>
      </p:sp>
      <p:sp>
        <p:nvSpPr>
          <p:cNvPr id="6" name="TextBox 5">
            <a:extLst>
              <a:ext uri="{FF2B5EF4-FFF2-40B4-BE49-F238E27FC236}">
                <a16:creationId xmlns:a16="http://schemas.microsoft.com/office/drawing/2014/main" id="{8C947E06-2309-284C-5B85-177E0913EB6D}"/>
              </a:ext>
            </a:extLst>
          </p:cNvPr>
          <p:cNvSpPr txBox="1"/>
          <p:nvPr/>
        </p:nvSpPr>
        <p:spPr>
          <a:xfrm>
            <a:off x="5288843" y="6492992"/>
            <a:ext cx="65249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Atribución</a:t>
            </a:r>
            <a:r>
              <a:rPr lang="en-US" dirty="0"/>
              <a:t>: Wikipedia</a:t>
            </a:r>
            <a:endParaRPr lang="en-US" dirty="0">
              <a:cs typeface="Calibri"/>
            </a:endParaRPr>
          </a:p>
        </p:txBody>
      </p:sp>
    </p:spTree>
    <p:extLst>
      <p:ext uri="{BB962C8B-B14F-4D97-AF65-F5344CB8AC3E}">
        <p14:creationId xmlns:p14="http://schemas.microsoft.com/office/powerpoint/2010/main" val="124118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F1DE6-9922-909C-8156-7E81C83F6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13EAB-7A51-E7F5-02BA-EF214E27C670}"/>
              </a:ext>
            </a:extLst>
          </p:cNvPr>
          <p:cNvSpPr>
            <a:spLocks noGrp="1"/>
          </p:cNvSpPr>
          <p:nvPr>
            <p:ph type="title"/>
          </p:nvPr>
        </p:nvSpPr>
        <p:spPr>
          <a:xfrm>
            <a:off x="762000" y="1138036"/>
            <a:ext cx="4891458" cy="1402470"/>
          </a:xfrm>
        </p:spPr>
        <p:txBody>
          <a:bodyPr anchor="t">
            <a:noAutofit/>
          </a:bodyPr>
          <a:lstStyle/>
          <a:p>
            <a:r>
              <a:rPr lang="es-ES_tradnl" sz="4000">
                <a:cs typeface="Calibri Light"/>
              </a:rPr>
              <a:t>Problemas que se pueden abordar con IA</a:t>
            </a:r>
            <a:endParaRPr lang="en-US" sz="4000"/>
          </a:p>
        </p:txBody>
      </p:sp>
      <p:cxnSp>
        <p:nvCxnSpPr>
          <p:cNvPr id="14" name="Straight Connector 1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3F1044-91AA-2C1D-0727-329A15D57B4E}"/>
              </a:ext>
            </a:extLst>
          </p:cNvPr>
          <p:cNvSpPr>
            <a:spLocks noGrp="1"/>
          </p:cNvSpPr>
          <p:nvPr>
            <p:ph idx="1"/>
          </p:nvPr>
        </p:nvSpPr>
        <p:spPr>
          <a:xfrm>
            <a:off x="762000" y="2726348"/>
            <a:ext cx="4085665" cy="3591207"/>
          </a:xfrm>
        </p:spPr>
        <p:txBody>
          <a:bodyPr vert="horz" lIns="91440" tIns="45720" rIns="91440" bIns="45720" rtlCol="0">
            <a:normAutofit/>
          </a:bodyPr>
          <a:lstStyle/>
          <a:p>
            <a:r>
              <a:rPr lang="es-ES_tradnl" sz="2400">
                <a:cs typeface="Calibri"/>
              </a:rPr>
              <a:t>Problemas «difíciles» de resolver.</a:t>
            </a:r>
          </a:p>
          <a:p>
            <a:r>
              <a:rPr lang="es-ES_tradnl" sz="2400">
                <a:cs typeface="Calibri"/>
              </a:rPr>
              <a:t>Problemas que no se sabe cómo resolver.</a:t>
            </a:r>
          </a:p>
        </p:txBody>
      </p:sp>
      <p:pic>
        <p:nvPicPr>
          <p:cNvPr id="11" name="Picture 10" descr="Red con chinchetas">
            <a:extLst>
              <a:ext uri="{FF2B5EF4-FFF2-40B4-BE49-F238E27FC236}">
                <a16:creationId xmlns:a16="http://schemas.microsoft.com/office/drawing/2014/main" id="{FA64EF62-2F16-1110-1BCD-CBD977810FAA}"/>
              </a:ext>
            </a:extLst>
          </p:cNvPr>
          <p:cNvPicPr>
            <a:picLocks noChangeAspect="1"/>
          </p:cNvPicPr>
          <p:nvPr/>
        </p:nvPicPr>
        <p:blipFill rotWithShape="1">
          <a:blip r:embed="rId2"/>
          <a:srcRect l="18740" r="17827" b="-5"/>
          <a:stretch/>
        </p:blipFill>
        <p:spPr>
          <a:xfrm>
            <a:off x="6150233" y="10"/>
            <a:ext cx="6041767" cy="6857990"/>
          </a:xfrm>
          <a:prstGeom prst="rect">
            <a:avLst/>
          </a:prstGeom>
        </p:spPr>
      </p:pic>
    </p:spTree>
    <p:extLst>
      <p:ext uri="{BB962C8B-B14F-4D97-AF65-F5344CB8AC3E}">
        <p14:creationId xmlns:p14="http://schemas.microsoft.com/office/powerpoint/2010/main" val="195242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F595-9D94-BEBF-7AC1-CB4D5CC90DDE}"/>
              </a:ext>
            </a:extLst>
          </p:cNvPr>
          <p:cNvSpPr>
            <a:spLocks noGrp="1"/>
          </p:cNvSpPr>
          <p:nvPr>
            <p:ph type="title"/>
          </p:nvPr>
        </p:nvSpPr>
        <p:spPr>
          <a:xfrm>
            <a:off x="762000" y="1138036"/>
            <a:ext cx="4085665" cy="1402470"/>
          </a:xfrm>
        </p:spPr>
        <p:txBody>
          <a:bodyPr anchor="t">
            <a:normAutofit fontScale="90000"/>
          </a:bodyPr>
          <a:lstStyle/>
          <a:p>
            <a:r>
              <a:rPr lang="es-ES_tradnl" sz="4000" dirty="0">
                <a:cs typeface="Calibri Light"/>
              </a:rPr>
              <a:t>Algunos ejemplos - Problema difícil de resolver</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174B11-6334-F9F5-FD04-BC2082EDB830}"/>
              </a:ext>
            </a:extLst>
          </p:cNvPr>
          <p:cNvSpPr>
            <a:spLocks noGrp="1"/>
          </p:cNvSpPr>
          <p:nvPr>
            <p:ph idx="1"/>
          </p:nvPr>
        </p:nvSpPr>
        <p:spPr>
          <a:xfrm>
            <a:off x="762000" y="2787194"/>
            <a:ext cx="4085665" cy="3591207"/>
          </a:xfrm>
        </p:spPr>
        <p:txBody>
          <a:bodyPr vert="horz" lIns="91440" tIns="45720" rIns="91440" bIns="45720" rtlCol="0">
            <a:normAutofit/>
          </a:bodyPr>
          <a:lstStyle/>
          <a:p>
            <a:pPr marL="0" indent="0">
              <a:buNone/>
            </a:pPr>
            <a:r>
              <a:rPr lang="es-ES_tradnl" sz="2400" dirty="0">
                <a:cs typeface="Calibri" panose="020F0502020204030204"/>
                <a:hlinkClick r:id="rId2"/>
              </a:rPr>
              <a:t>El problema del viajante</a:t>
            </a:r>
            <a:r>
              <a:rPr lang="es-ES_tradnl" sz="2400" dirty="0">
                <a:cs typeface="Calibri" panose="020F0502020204030204"/>
              </a:rPr>
              <a:t>.</a:t>
            </a:r>
          </a:p>
          <a:p>
            <a:pPr marL="0" indent="0">
              <a:buNone/>
            </a:pPr>
            <a:r>
              <a:rPr lang="es-ES_tradnl" sz="2400" dirty="0">
                <a:cs typeface="Calibri" panose="020F0502020204030204"/>
              </a:rPr>
              <a:t>Dada una lista de ciudades, ¿cuál es el camino más corto que visita cada una de las ciudades, y vuelve a la ciudad inicial?</a:t>
            </a:r>
          </a:p>
          <a:p>
            <a:pPr marL="0" indent="0">
              <a:buNone/>
            </a:pPr>
            <a:r>
              <a:rPr lang="es-ES_tradnl" sz="2400" dirty="0">
                <a:cs typeface="Calibri" panose="020F0502020204030204"/>
              </a:rPr>
              <a:t>Este y otros tipos de problemas están relacionados con la combinatoria.</a:t>
            </a:r>
          </a:p>
        </p:txBody>
      </p:sp>
      <p:pic>
        <p:nvPicPr>
          <p:cNvPr id="5" name="Picture 4" descr="Chincheta roja en un mapa">
            <a:extLst>
              <a:ext uri="{FF2B5EF4-FFF2-40B4-BE49-F238E27FC236}">
                <a16:creationId xmlns:a16="http://schemas.microsoft.com/office/drawing/2014/main" id="{40B83D4F-0FA7-CD86-6BDA-805E787C0CE6}"/>
              </a:ext>
            </a:extLst>
          </p:cNvPr>
          <p:cNvPicPr>
            <a:picLocks noChangeAspect="1"/>
          </p:cNvPicPr>
          <p:nvPr/>
        </p:nvPicPr>
        <p:blipFill rotWithShape="1">
          <a:blip r:embed="rId3"/>
          <a:srcRect l="11535" r="17030" b="8"/>
          <a:stretch/>
        </p:blipFill>
        <p:spPr>
          <a:xfrm>
            <a:off x="5650992" y="10"/>
            <a:ext cx="6541008" cy="6857990"/>
          </a:xfrm>
          <a:prstGeom prst="rect">
            <a:avLst/>
          </a:prstGeom>
        </p:spPr>
      </p:pic>
    </p:spTree>
    <p:extLst>
      <p:ext uri="{BB962C8B-B14F-4D97-AF65-F5344CB8AC3E}">
        <p14:creationId xmlns:p14="http://schemas.microsoft.com/office/powerpoint/2010/main" val="2288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B647-F61C-42EF-325B-53B72B9AB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98ADD-9F08-7376-0D77-485A36741DD9}"/>
              </a:ext>
            </a:extLst>
          </p:cNvPr>
          <p:cNvSpPr>
            <a:spLocks noGrp="1"/>
          </p:cNvSpPr>
          <p:nvPr>
            <p:ph type="title"/>
          </p:nvPr>
        </p:nvSpPr>
        <p:spPr>
          <a:xfrm>
            <a:off x="762000" y="1138036"/>
            <a:ext cx="4085665" cy="1402470"/>
          </a:xfrm>
        </p:spPr>
        <p:txBody>
          <a:bodyPr anchor="t">
            <a:normAutofit/>
          </a:bodyPr>
          <a:lstStyle/>
          <a:p>
            <a:r>
              <a:rPr lang="es-ES_tradnl" sz="4000">
                <a:cs typeface="Calibri Light"/>
              </a:rPr>
              <a:t>Algunos ejemplos</a:t>
            </a:r>
          </a:p>
        </p:txBody>
      </p:sp>
      <p:cxnSp>
        <p:nvCxnSpPr>
          <p:cNvPr id="9" name="Straight Connector 8">
            <a:extLst>
              <a:ext uri="{FF2B5EF4-FFF2-40B4-BE49-F238E27FC236}">
                <a16:creationId xmlns:a16="http://schemas.microsoft.com/office/drawing/2014/main" id="{295A04A7-1169-D46C-EE46-75329D3419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Chincheta roja en un mapa">
            <a:extLst>
              <a:ext uri="{FF2B5EF4-FFF2-40B4-BE49-F238E27FC236}">
                <a16:creationId xmlns:a16="http://schemas.microsoft.com/office/drawing/2014/main" id="{FC61EC49-651A-7EB8-A898-222B9FA387E5}"/>
              </a:ext>
            </a:extLst>
          </p:cNvPr>
          <p:cNvPicPr>
            <a:picLocks noChangeAspect="1"/>
          </p:cNvPicPr>
          <p:nvPr/>
        </p:nvPicPr>
        <p:blipFill rotWithShape="1">
          <a:blip r:embed="rId2"/>
          <a:srcRect l="11535" r="17030" b="8"/>
          <a:stretch/>
        </p:blipFill>
        <p:spPr>
          <a:xfrm>
            <a:off x="5650992" y="10"/>
            <a:ext cx="6541008" cy="6857990"/>
          </a:xfrm>
          <a:prstGeom prst="rect">
            <a:avLst/>
          </a:prstGeom>
        </p:spPr>
      </p:pic>
      <p:sp>
        <p:nvSpPr>
          <p:cNvPr id="8" name="Content Placeholder 2">
            <a:extLst>
              <a:ext uri="{FF2B5EF4-FFF2-40B4-BE49-F238E27FC236}">
                <a16:creationId xmlns:a16="http://schemas.microsoft.com/office/drawing/2014/main" id="{6710FC04-9FE5-97E4-BA78-BCF847602E67}"/>
              </a:ext>
            </a:extLst>
          </p:cNvPr>
          <p:cNvSpPr txBox="1">
            <a:spLocks/>
          </p:cNvSpPr>
          <p:nvPr/>
        </p:nvSpPr>
        <p:spPr>
          <a:xfrm>
            <a:off x="646926" y="2297558"/>
            <a:ext cx="5035170" cy="4339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400">
                <a:cs typeface="Calibri" panose="020F0502020204030204"/>
              </a:rPr>
              <a:t>El problema del viajante.</a:t>
            </a:r>
          </a:p>
          <a:p>
            <a:pPr marL="0" indent="0">
              <a:buFont typeface="Arial" panose="020B0604020202020204" pitchFamily="34" charset="0"/>
              <a:buNone/>
            </a:pPr>
            <a:r>
              <a:rPr lang="es-ES_tradnl" sz="2400">
                <a:cs typeface="Calibri" panose="020F0502020204030204"/>
              </a:rPr>
              <a:t>Existen soluciones heurísticas (ingeniosas) que reducen considerablemente el tiempo de cómputo, aunque puede que no obtengan la solución óptima.</a:t>
            </a:r>
            <a:endParaRPr lang="es-ES_tradnl" sz="2400">
              <a:ea typeface="Calibri"/>
              <a:cs typeface="Calibri" panose="020F0502020204030204"/>
            </a:endParaRPr>
          </a:p>
        </p:txBody>
      </p:sp>
    </p:spTree>
    <p:extLst>
      <p:ext uri="{BB962C8B-B14F-4D97-AF65-F5344CB8AC3E}">
        <p14:creationId xmlns:p14="http://schemas.microsoft.com/office/powerpoint/2010/main" val="394062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B647-F61C-42EF-325B-53B72B9AB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98ADD-9F08-7376-0D77-485A36741DD9}"/>
              </a:ext>
            </a:extLst>
          </p:cNvPr>
          <p:cNvSpPr>
            <a:spLocks noGrp="1"/>
          </p:cNvSpPr>
          <p:nvPr>
            <p:ph type="title"/>
          </p:nvPr>
        </p:nvSpPr>
        <p:spPr>
          <a:xfrm>
            <a:off x="762000" y="1138036"/>
            <a:ext cx="4085665" cy="1402470"/>
          </a:xfrm>
        </p:spPr>
        <p:txBody>
          <a:bodyPr anchor="t">
            <a:normAutofit/>
          </a:bodyPr>
          <a:lstStyle/>
          <a:p>
            <a:r>
              <a:rPr lang="es-ES_tradnl" sz="4000">
                <a:cs typeface="Calibri Light"/>
              </a:rPr>
              <a:t>Algunos ejemplos</a:t>
            </a:r>
          </a:p>
        </p:txBody>
      </p:sp>
      <p:cxnSp>
        <p:nvCxnSpPr>
          <p:cNvPr id="9" name="Straight Connector 8">
            <a:extLst>
              <a:ext uri="{FF2B5EF4-FFF2-40B4-BE49-F238E27FC236}">
                <a16:creationId xmlns:a16="http://schemas.microsoft.com/office/drawing/2014/main" id="{295A04A7-1169-D46C-EE46-75329D3419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Chincheta roja en un mapa">
            <a:extLst>
              <a:ext uri="{FF2B5EF4-FFF2-40B4-BE49-F238E27FC236}">
                <a16:creationId xmlns:a16="http://schemas.microsoft.com/office/drawing/2014/main" id="{FC61EC49-651A-7EB8-A898-222B9FA387E5}"/>
              </a:ext>
            </a:extLst>
          </p:cNvPr>
          <p:cNvPicPr>
            <a:picLocks noChangeAspect="1"/>
          </p:cNvPicPr>
          <p:nvPr/>
        </p:nvPicPr>
        <p:blipFill rotWithShape="1">
          <a:blip r:embed="rId3"/>
          <a:srcRect l="11535" r="17030" b="8"/>
          <a:stretch/>
        </p:blipFill>
        <p:spPr>
          <a:xfrm>
            <a:off x="5650992" y="10"/>
            <a:ext cx="6541008" cy="6857990"/>
          </a:xfrm>
          <a:prstGeom prst="rect">
            <a:avLst/>
          </a:prstGeom>
        </p:spPr>
      </p:pic>
      <p:sp>
        <p:nvSpPr>
          <p:cNvPr id="8" name="Content Placeholder 2">
            <a:extLst>
              <a:ext uri="{FF2B5EF4-FFF2-40B4-BE49-F238E27FC236}">
                <a16:creationId xmlns:a16="http://schemas.microsoft.com/office/drawing/2014/main" id="{6710FC04-9FE5-97E4-BA78-BCF847602E67}"/>
              </a:ext>
            </a:extLst>
          </p:cNvPr>
          <p:cNvSpPr txBox="1">
            <a:spLocks/>
          </p:cNvSpPr>
          <p:nvPr/>
        </p:nvSpPr>
        <p:spPr>
          <a:xfrm>
            <a:off x="646926" y="2297558"/>
            <a:ext cx="5035170" cy="4339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400" dirty="0">
                <a:cs typeface="Calibri" panose="020F0502020204030204"/>
              </a:rPr>
              <a:t>El problema del viajante.</a:t>
            </a:r>
          </a:p>
          <a:p>
            <a:pPr marL="0" indent="0">
              <a:buFont typeface="Arial" panose="020B0604020202020204" pitchFamily="34" charset="0"/>
              <a:buNone/>
            </a:pPr>
            <a:r>
              <a:rPr lang="es-ES" sz="2400" dirty="0">
                <a:cs typeface="Calibri" panose="020F0502020204030204"/>
              </a:rPr>
              <a:t>¿Conoces alguna aplicación que te recuerde al problema del viajante?</a:t>
            </a:r>
          </a:p>
          <a:p>
            <a:pPr marL="0" indent="0">
              <a:buFont typeface="Arial" panose="020B0604020202020204" pitchFamily="34" charset="0"/>
              <a:buNone/>
            </a:pPr>
            <a:r>
              <a:rPr lang="es-ES" sz="2400" dirty="0">
                <a:ea typeface="Calibri"/>
                <a:cs typeface="Calibri" panose="020F0502020204030204"/>
              </a:rPr>
              <a:t>Piensa en cuando viajas, y las aplicaciones que tienes en tu móvil.</a:t>
            </a:r>
            <a:endParaRPr lang="es-ES_tradnl" sz="2400" dirty="0">
              <a:ea typeface="Calibri"/>
              <a:cs typeface="Calibri" panose="020F0502020204030204"/>
            </a:endParaRPr>
          </a:p>
        </p:txBody>
      </p:sp>
    </p:spTree>
    <p:extLst>
      <p:ext uri="{BB962C8B-B14F-4D97-AF65-F5344CB8AC3E}">
        <p14:creationId xmlns:p14="http://schemas.microsoft.com/office/powerpoint/2010/main" val="106647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B647-F61C-42EF-325B-53B72B9AB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98ADD-9F08-7376-0D77-485A36741DD9}"/>
              </a:ext>
            </a:extLst>
          </p:cNvPr>
          <p:cNvSpPr>
            <a:spLocks noGrp="1"/>
          </p:cNvSpPr>
          <p:nvPr>
            <p:ph type="title"/>
          </p:nvPr>
        </p:nvSpPr>
        <p:spPr>
          <a:xfrm>
            <a:off x="762000" y="1138036"/>
            <a:ext cx="4625134" cy="1678948"/>
          </a:xfrm>
        </p:spPr>
        <p:txBody>
          <a:bodyPr anchor="t">
            <a:normAutofit fontScale="90000"/>
          </a:bodyPr>
          <a:lstStyle/>
          <a:p>
            <a:r>
              <a:rPr lang="es-ES_tradnl" sz="4000" dirty="0">
                <a:cs typeface="Calibri Light"/>
              </a:rPr>
              <a:t>Algunos ejemplos – Problemas que no sabemos cómo resolver</a:t>
            </a:r>
          </a:p>
        </p:txBody>
      </p:sp>
      <p:cxnSp>
        <p:nvCxnSpPr>
          <p:cNvPr id="9" name="Straight Connector 8">
            <a:extLst>
              <a:ext uri="{FF2B5EF4-FFF2-40B4-BE49-F238E27FC236}">
                <a16:creationId xmlns:a16="http://schemas.microsoft.com/office/drawing/2014/main" id="{295A04A7-1169-D46C-EE46-75329D3419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Chincheta roja en un mapa">
            <a:extLst>
              <a:ext uri="{FF2B5EF4-FFF2-40B4-BE49-F238E27FC236}">
                <a16:creationId xmlns:a16="http://schemas.microsoft.com/office/drawing/2014/main" id="{FC61EC49-651A-7EB8-A898-222B9FA387E5}"/>
              </a:ext>
            </a:extLst>
          </p:cNvPr>
          <p:cNvPicPr>
            <a:picLocks noChangeAspect="1"/>
          </p:cNvPicPr>
          <p:nvPr/>
        </p:nvPicPr>
        <p:blipFill rotWithShape="1">
          <a:blip r:embed="rId3"/>
          <a:srcRect l="11535" r="17030" b="8"/>
          <a:stretch/>
        </p:blipFill>
        <p:spPr>
          <a:xfrm>
            <a:off x="5650992" y="10"/>
            <a:ext cx="6541008" cy="6857990"/>
          </a:xfrm>
          <a:prstGeom prst="rect">
            <a:avLst/>
          </a:prstGeom>
        </p:spPr>
      </p:pic>
      <p:sp>
        <p:nvSpPr>
          <p:cNvPr id="8" name="Content Placeholder 2">
            <a:extLst>
              <a:ext uri="{FF2B5EF4-FFF2-40B4-BE49-F238E27FC236}">
                <a16:creationId xmlns:a16="http://schemas.microsoft.com/office/drawing/2014/main" id="{6710FC04-9FE5-97E4-BA78-BCF847602E67}"/>
              </a:ext>
            </a:extLst>
          </p:cNvPr>
          <p:cNvSpPr txBox="1">
            <a:spLocks/>
          </p:cNvSpPr>
          <p:nvPr/>
        </p:nvSpPr>
        <p:spPr>
          <a:xfrm>
            <a:off x="646926" y="3187682"/>
            <a:ext cx="5035170" cy="28691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cs typeface="Calibri" panose="020F0502020204030204"/>
              </a:rPr>
              <a:t>Conjetura de </a:t>
            </a:r>
            <a:r>
              <a:rPr lang="es-ES_tradnl" sz="2400" dirty="0" err="1">
                <a:cs typeface="Calibri" panose="020F0502020204030204"/>
              </a:rPr>
              <a:t>Goldbach</a:t>
            </a:r>
            <a:r>
              <a:rPr lang="es-ES_tradnl" sz="2400" dirty="0">
                <a:cs typeface="Calibri" panose="020F0502020204030204"/>
              </a:rPr>
              <a:t>:</a:t>
            </a:r>
            <a:endParaRPr lang="en-US" dirty="0">
              <a:cs typeface="Calibri" panose="020F0502020204030204"/>
            </a:endParaRPr>
          </a:p>
          <a:p>
            <a:pPr marL="0" indent="0">
              <a:buNone/>
            </a:pPr>
            <a:r>
              <a:rPr lang="es-ES_tradnl" sz="2400" dirty="0">
                <a:cs typeface="Calibri"/>
              </a:rPr>
              <a:t>Todo número par, mayor que 2, es la suma de dos números primos.</a:t>
            </a:r>
          </a:p>
          <a:p>
            <a:pPr marL="0" indent="0">
              <a:buNone/>
            </a:pPr>
            <a:r>
              <a:rPr lang="es-ES_tradnl" sz="2400" dirty="0">
                <a:cs typeface="Calibri"/>
              </a:rPr>
              <a:t>En 2012, Harald </a:t>
            </a:r>
            <a:r>
              <a:rPr lang="es-ES_tradnl" sz="2400" dirty="0" err="1">
                <a:cs typeface="Calibri"/>
              </a:rPr>
              <a:t>Helfgott</a:t>
            </a:r>
            <a:r>
              <a:rPr lang="es-ES_tradnl" sz="2400" dirty="0">
                <a:cs typeface="Calibri"/>
              </a:rPr>
              <a:t> demostró que </a:t>
            </a:r>
            <a:r>
              <a:rPr lang="es-ES_tradnl" sz="2400" dirty="0">
                <a:ea typeface="+mn-lt"/>
                <a:cs typeface="+mn-lt"/>
              </a:rPr>
              <a:t>«Todo número impar mayor que 5 puede expresarse como suma de tres </a:t>
            </a:r>
            <a:r>
              <a:rPr lang="es-ES_tradnl" sz="2400">
                <a:ea typeface="+mn-lt"/>
                <a:cs typeface="+mn-lt"/>
              </a:rPr>
              <a:t>números primos».</a:t>
            </a:r>
            <a:endParaRPr lang="es-ES_tradnl" sz="2400" dirty="0">
              <a:cs typeface="Calibri"/>
            </a:endParaRPr>
          </a:p>
        </p:txBody>
      </p:sp>
    </p:spTree>
    <p:extLst>
      <p:ext uri="{BB962C8B-B14F-4D97-AF65-F5344CB8AC3E}">
        <p14:creationId xmlns:p14="http://schemas.microsoft.com/office/powerpoint/2010/main" val="360720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53BD-08F8-7491-2A0E-60A057946741}"/>
              </a:ext>
            </a:extLst>
          </p:cNvPr>
          <p:cNvSpPr>
            <a:spLocks noGrp="1"/>
          </p:cNvSpPr>
          <p:nvPr>
            <p:ph type="title"/>
          </p:nvPr>
        </p:nvSpPr>
        <p:spPr>
          <a:xfrm>
            <a:off x="762001" y="1141711"/>
            <a:ext cx="3234466" cy="3474364"/>
          </a:xfrm>
        </p:spPr>
        <p:txBody>
          <a:bodyPr vert="horz" lIns="91440" tIns="45720" rIns="91440" bIns="45720" rtlCol="0" anchor="t">
            <a:normAutofit/>
          </a:bodyPr>
          <a:lstStyle/>
          <a:p>
            <a:r>
              <a:rPr lang="es-ES_tradnl" sz="3600" dirty="0"/>
              <a:t>Usos de la IA</a:t>
            </a:r>
            <a:endParaRPr lang="es-ES_tradnl" sz="3600" dirty="0">
              <a:cs typeface="Calibri Light"/>
            </a:endParaRPr>
          </a:p>
        </p:txBody>
      </p:sp>
      <p:cxnSp>
        <p:nvCxnSpPr>
          <p:cNvPr id="10" name="Straight Connector 9">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FCD96C6B-80C8-5A1F-05F3-CD5E1A84E367}"/>
              </a:ext>
            </a:extLst>
          </p:cNvPr>
          <p:cNvPicPr>
            <a:picLocks noGrp="1" noChangeAspect="1"/>
          </p:cNvPicPr>
          <p:nvPr>
            <p:ph idx="1"/>
          </p:nvPr>
        </p:nvPicPr>
        <p:blipFill rotWithShape="1">
          <a:blip r:embed="rId2"/>
          <a:srcRect t="5032" r="-1" b="3072"/>
          <a:stretch/>
        </p:blipFill>
        <p:spPr>
          <a:xfrm>
            <a:off x="4615543" y="10"/>
            <a:ext cx="7576458" cy="6857990"/>
          </a:xfrm>
          <a:prstGeom prst="rect">
            <a:avLst/>
          </a:prstGeom>
        </p:spPr>
      </p:pic>
      <p:sp>
        <p:nvSpPr>
          <p:cNvPr id="4" name="TextBox 3">
            <a:extLst>
              <a:ext uri="{FF2B5EF4-FFF2-40B4-BE49-F238E27FC236}">
                <a16:creationId xmlns:a16="http://schemas.microsoft.com/office/drawing/2014/main" id="{0EA70379-1312-D893-AE9F-4D0DC6DD71C5}"/>
              </a:ext>
            </a:extLst>
          </p:cNvPr>
          <p:cNvSpPr txBox="1"/>
          <p:nvPr/>
        </p:nvSpPr>
        <p:spPr>
          <a:xfrm>
            <a:off x="1880" y="6492992"/>
            <a:ext cx="65249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Atribución</a:t>
            </a:r>
            <a:r>
              <a:rPr lang="en-US"/>
              <a:t>: Comisión Europea.</a:t>
            </a:r>
            <a:endParaRPr lang="en-US" dirty="0">
              <a:cs typeface="Calibri"/>
            </a:endParaRPr>
          </a:p>
        </p:txBody>
      </p:sp>
    </p:spTree>
    <p:extLst>
      <p:ext uri="{BB962C8B-B14F-4D97-AF65-F5344CB8AC3E}">
        <p14:creationId xmlns:p14="http://schemas.microsoft.com/office/powerpoint/2010/main" val="257581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C33FE-D279-90B3-1732-1DDDC2D33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0E150-F0AB-9F1C-F27E-ABCAB8A55406}"/>
              </a:ext>
            </a:extLst>
          </p:cNvPr>
          <p:cNvSpPr>
            <a:spLocks noGrp="1"/>
          </p:cNvSpPr>
          <p:nvPr>
            <p:ph type="title"/>
          </p:nvPr>
        </p:nvSpPr>
        <p:spPr>
          <a:xfrm>
            <a:off x="762001" y="1138265"/>
            <a:ext cx="3056625" cy="2909296"/>
          </a:xfrm>
        </p:spPr>
        <p:txBody>
          <a:bodyPr anchor="t">
            <a:normAutofit/>
          </a:bodyPr>
          <a:lstStyle/>
          <a:p>
            <a:r>
              <a:rPr lang="es-ES_tradnl" sz="4000">
                <a:cs typeface="Calibri Light"/>
              </a:rPr>
              <a:t>Resultados de aprendizaje</a:t>
            </a:r>
            <a:endParaRPr lang="en-US" sz="4000">
              <a:cs typeface="Calibri Light" panose="020F0302020204030204"/>
            </a:endParaRPr>
          </a:p>
        </p:txBody>
      </p:sp>
      <p:cxnSp>
        <p:nvCxnSpPr>
          <p:cNvPr id="11" name="Straight Connector 10">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2DA92E-2FD2-FA03-0009-6A46334DF69A}"/>
              </a:ext>
            </a:extLst>
          </p:cNvPr>
          <p:cNvSpPr>
            <a:spLocks noGrp="1"/>
          </p:cNvSpPr>
          <p:nvPr>
            <p:ph idx="1"/>
          </p:nvPr>
        </p:nvSpPr>
        <p:spPr>
          <a:xfrm>
            <a:off x="4758410" y="753376"/>
            <a:ext cx="7105448" cy="5434637"/>
          </a:xfrm>
        </p:spPr>
        <p:txBody>
          <a:bodyPr vert="horz" lIns="91440" tIns="45720" rIns="91440" bIns="45720" rtlCol="0">
            <a:normAutofit/>
          </a:bodyPr>
          <a:lstStyle/>
          <a:p>
            <a:r>
              <a:rPr lang="es-ES_tradnl" dirty="0">
                <a:cs typeface="Calibri"/>
              </a:rPr>
              <a:t>Resumir qué entendemos por Inteligencia Artificial (IA).</a:t>
            </a:r>
          </a:p>
          <a:p>
            <a:r>
              <a:rPr lang="es-ES_tradnl" dirty="0">
                <a:cs typeface="Calibri"/>
              </a:rPr>
              <a:t>Decidir si se debe utilizar la IA para resolver un problema.</a:t>
            </a:r>
          </a:p>
          <a:p>
            <a:r>
              <a:rPr lang="es-ES_tradnl" dirty="0">
                <a:cs typeface="Calibri"/>
              </a:rPr>
              <a:t>Resumir qué se entiendo por Pensamiento Computacional.</a:t>
            </a:r>
          </a:p>
          <a:p>
            <a:r>
              <a:rPr lang="es-ES_tradnl" dirty="0">
                <a:cs typeface="Calibri"/>
              </a:rPr>
              <a:t>Decidir si se puede utilizar el PC para resolver un problema.</a:t>
            </a:r>
          </a:p>
          <a:p>
            <a:endParaRPr lang="es-ES_tradnl">
              <a:cs typeface="Calibri"/>
            </a:endParaRPr>
          </a:p>
          <a:p>
            <a:endParaRPr lang="es-ES_tradnl">
              <a:cs typeface="Calibri"/>
            </a:endParaRPr>
          </a:p>
        </p:txBody>
      </p:sp>
    </p:spTree>
    <p:extLst>
      <p:ext uri="{BB962C8B-B14F-4D97-AF65-F5344CB8AC3E}">
        <p14:creationId xmlns:p14="http://schemas.microsoft.com/office/powerpoint/2010/main" val="1915237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53BD-08F8-7491-2A0E-60A057946741}"/>
              </a:ext>
            </a:extLst>
          </p:cNvPr>
          <p:cNvSpPr>
            <a:spLocks noGrp="1"/>
          </p:cNvSpPr>
          <p:nvPr>
            <p:ph type="title"/>
          </p:nvPr>
        </p:nvSpPr>
        <p:spPr>
          <a:xfrm>
            <a:off x="762001" y="1141711"/>
            <a:ext cx="3234466" cy="3474364"/>
          </a:xfrm>
        </p:spPr>
        <p:txBody>
          <a:bodyPr vert="horz" lIns="91440" tIns="45720" rIns="91440" bIns="45720" rtlCol="0" anchor="t">
            <a:normAutofit/>
          </a:bodyPr>
          <a:lstStyle/>
          <a:p>
            <a:r>
              <a:rPr lang="es-ES_tradnl" sz="3600" dirty="0"/>
              <a:t>Usos de la IA</a:t>
            </a:r>
            <a:endParaRPr lang="es-ES_tradnl" sz="3600" dirty="0">
              <a:cs typeface="Calibri Light"/>
            </a:endParaRPr>
          </a:p>
        </p:txBody>
      </p:sp>
      <p:pic>
        <p:nvPicPr>
          <p:cNvPr id="5" name="Content Placeholder 4">
            <a:extLst>
              <a:ext uri="{FF2B5EF4-FFF2-40B4-BE49-F238E27FC236}">
                <a16:creationId xmlns:a16="http://schemas.microsoft.com/office/drawing/2014/main" id="{FCD96C6B-80C8-5A1F-05F3-CD5E1A84E367}"/>
              </a:ext>
            </a:extLst>
          </p:cNvPr>
          <p:cNvPicPr>
            <a:picLocks noGrp="1" noChangeAspect="1"/>
          </p:cNvPicPr>
          <p:nvPr>
            <p:ph idx="1"/>
          </p:nvPr>
        </p:nvPicPr>
        <p:blipFill rotWithShape="1">
          <a:blip r:embed="rId3"/>
          <a:srcRect t="5032" r="-1" b="3072"/>
          <a:stretch/>
        </p:blipFill>
        <p:spPr>
          <a:xfrm>
            <a:off x="4615543" y="10"/>
            <a:ext cx="7576458" cy="6857990"/>
          </a:xfrm>
          <a:prstGeom prst="rect">
            <a:avLst/>
          </a:prstGeom>
        </p:spPr>
      </p:pic>
      <p:sp>
        <p:nvSpPr>
          <p:cNvPr id="4" name="TextBox 3">
            <a:extLst>
              <a:ext uri="{FF2B5EF4-FFF2-40B4-BE49-F238E27FC236}">
                <a16:creationId xmlns:a16="http://schemas.microsoft.com/office/drawing/2014/main" id="{0EA70379-1312-D893-AE9F-4D0DC6DD71C5}"/>
              </a:ext>
            </a:extLst>
          </p:cNvPr>
          <p:cNvSpPr txBox="1"/>
          <p:nvPr/>
        </p:nvSpPr>
        <p:spPr>
          <a:xfrm>
            <a:off x="1880" y="6492992"/>
            <a:ext cx="65249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Atribución</a:t>
            </a:r>
            <a:r>
              <a:rPr lang="en-US"/>
              <a:t>: Comisión Europea.</a:t>
            </a:r>
            <a:endParaRPr lang="en-US" dirty="0">
              <a:cs typeface="Calibri"/>
            </a:endParaRPr>
          </a:p>
        </p:txBody>
      </p:sp>
      <p:sp>
        <p:nvSpPr>
          <p:cNvPr id="6" name="Content Placeholder 2">
            <a:extLst>
              <a:ext uri="{FF2B5EF4-FFF2-40B4-BE49-F238E27FC236}">
                <a16:creationId xmlns:a16="http://schemas.microsoft.com/office/drawing/2014/main" id="{69A82208-5E8A-8AB1-CC9D-A6DF8A62F3D8}"/>
              </a:ext>
            </a:extLst>
          </p:cNvPr>
          <p:cNvSpPr txBox="1">
            <a:spLocks/>
          </p:cNvSpPr>
          <p:nvPr/>
        </p:nvSpPr>
        <p:spPr>
          <a:xfrm>
            <a:off x="646926" y="2297558"/>
            <a:ext cx="3968617" cy="43392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ea typeface="Calibri"/>
                <a:cs typeface="Calibri" panose="020F0502020204030204"/>
              </a:rPr>
              <a:t>¿Puedes proponer algunos ejemplos en los que pienses que ya se está usando la IA?</a:t>
            </a:r>
            <a:endParaRPr lang="es-ES_tradnl" sz="2400" dirty="0">
              <a:ea typeface="Calibri"/>
              <a:cs typeface="Calibri" panose="020F0502020204030204"/>
            </a:endParaRPr>
          </a:p>
        </p:txBody>
      </p:sp>
    </p:spTree>
    <p:extLst>
      <p:ext uri="{BB962C8B-B14F-4D97-AF65-F5344CB8AC3E}">
        <p14:creationId xmlns:p14="http://schemas.microsoft.com/office/powerpoint/2010/main" val="186979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F4DDDB-1A2F-822B-F277-7AD573BB9AE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CC839-13D3-0CFC-CE13-E9E7AEA7BDED}"/>
              </a:ext>
            </a:extLst>
          </p:cNvPr>
          <p:cNvSpPr>
            <a:spLocks noGrp="1"/>
          </p:cNvSpPr>
          <p:nvPr>
            <p:ph type="title"/>
          </p:nvPr>
        </p:nvSpPr>
        <p:spPr>
          <a:xfrm>
            <a:off x="4553733" y="548464"/>
            <a:ext cx="6798541" cy="1675623"/>
          </a:xfrm>
        </p:spPr>
        <p:txBody>
          <a:bodyPr anchor="b">
            <a:normAutofit/>
          </a:bodyPr>
          <a:lstStyle/>
          <a:p>
            <a:r>
              <a:rPr lang="es-ES_tradnl" sz="4000">
                <a:cs typeface="Calibri Light"/>
              </a:rPr>
              <a:t>Definición de Pensamiento Computacional</a:t>
            </a:r>
            <a:endParaRPr lang="en-US" sz="4000"/>
          </a:p>
        </p:txBody>
      </p:sp>
      <p:pic>
        <p:nvPicPr>
          <p:cNvPr id="5" name="Picture 4" descr="Vista superior de cubos conectados con líneas negras">
            <a:extLst>
              <a:ext uri="{FF2B5EF4-FFF2-40B4-BE49-F238E27FC236}">
                <a16:creationId xmlns:a16="http://schemas.microsoft.com/office/drawing/2014/main" id="{89D3E2F3-2C63-8CE3-B608-DAF22AC2A353}"/>
              </a:ext>
            </a:extLst>
          </p:cNvPr>
          <p:cNvPicPr>
            <a:picLocks noChangeAspect="1"/>
          </p:cNvPicPr>
          <p:nvPr/>
        </p:nvPicPr>
        <p:blipFill rotWithShape="1">
          <a:blip r:embed="rId2"/>
          <a:srcRect l="32206" r="21903" b="4"/>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2FD90BE8-B53D-E08A-0CFD-1AEAEA02EA82}"/>
              </a:ext>
            </a:extLst>
          </p:cNvPr>
          <p:cNvSpPr>
            <a:spLocks noGrp="1"/>
          </p:cNvSpPr>
          <p:nvPr>
            <p:ph idx="1"/>
          </p:nvPr>
        </p:nvSpPr>
        <p:spPr>
          <a:xfrm>
            <a:off x="4553734" y="2409830"/>
            <a:ext cx="6798539" cy="3705217"/>
          </a:xfrm>
        </p:spPr>
        <p:txBody>
          <a:bodyPr vert="horz" lIns="91440" tIns="45720" rIns="91440" bIns="45720" rtlCol="0">
            <a:normAutofit/>
          </a:bodyPr>
          <a:lstStyle/>
          <a:p>
            <a:pPr marL="0" indent="0">
              <a:buNone/>
            </a:pPr>
            <a:r>
              <a:rPr lang="es-ES_tradnl" sz="2400">
                <a:ea typeface="+mn-lt"/>
                <a:cs typeface="+mn-lt"/>
              </a:rPr>
              <a:t>El pensamiento computacional se define como el proceso por el cual una persona, a través de habilidades propias de la computación, como son el </a:t>
            </a:r>
            <a:r>
              <a:rPr lang="es-ES_tradnl" sz="2400" b="1">
                <a:ea typeface="+mn-lt"/>
                <a:cs typeface="+mn-lt"/>
              </a:rPr>
              <a:t>diseño y representación de procesos</a:t>
            </a:r>
            <a:r>
              <a:rPr lang="es-ES_tradnl" sz="2400">
                <a:ea typeface="+mn-lt"/>
                <a:cs typeface="+mn-lt"/>
              </a:rPr>
              <a:t>, la </a:t>
            </a:r>
            <a:r>
              <a:rPr lang="es-ES_tradnl" sz="2400" b="1">
                <a:ea typeface="+mn-lt"/>
                <a:cs typeface="+mn-lt"/>
              </a:rPr>
              <a:t>iteración para detectar y solucionar errores</a:t>
            </a:r>
            <a:r>
              <a:rPr lang="es-ES_tradnl" sz="2400">
                <a:ea typeface="+mn-lt"/>
                <a:cs typeface="+mn-lt"/>
              </a:rPr>
              <a:t>, y la </a:t>
            </a:r>
            <a:r>
              <a:rPr lang="es-ES_tradnl" sz="2400" b="1">
                <a:ea typeface="+mn-lt"/>
                <a:cs typeface="+mn-lt"/>
              </a:rPr>
              <a:t>transferencia de soluciones</a:t>
            </a:r>
            <a:r>
              <a:rPr lang="es-ES_tradnl" sz="2400">
                <a:ea typeface="+mn-lt"/>
                <a:cs typeface="+mn-lt"/>
              </a:rPr>
              <a:t>, y del </a:t>
            </a:r>
            <a:r>
              <a:rPr lang="es-ES_tradnl" sz="2400" b="1">
                <a:ea typeface="+mn-lt"/>
                <a:cs typeface="+mn-lt"/>
              </a:rPr>
              <a:t>pensamiento crítico</a:t>
            </a:r>
            <a:r>
              <a:rPr lang="es-ES_tradnl" sz="2400">
                <a:ea typeface="+mn-lt"/>
                <a:cs typeface="+mn-lt"/>
              </a:rPr>
              <a:t>, del </a:t>
            </a:r>
            <a:r>
              <a:rPr lang="es-ES_tradnl" sz="2400" b="1">
                <a:ea typeface="+mn-lt"/>
                <a:cs typeface="+mn-lt"/>
              </a:rPr>
              <a:t>pensamiento lateral</a:t>
            </a:r>
            <a:r>
              <a:rPr lang="es-ES_tradnl" sz="2400">
                <a:ea typeface="+mn-lt"/>
                <a:cs typeface="+mn-lt"/>
              </a:rPr>
              <a:t> y otros más, hace frente a problemas de distinta índole.</a:t>
            </a:r>
            <a:endParaRPr lang="es-ES_tradnl" sz="2400">
              <a:cs typeface="Calibri" panose="020F0502020204030204"/>
            </a:endParaRPr>
          </a:p>
        </p:txBody>
      </p:sp>
    </p:spTree>
    <p:extLst>
      <p:ext uri="{BB962C8B-B14F-4D97-AF65-F5344CB8AC3E}">
        <p14:creationId xmlns:p14="http://schemas.microsoft.com/office/powerpoint/2010/main" val="549674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9D25C0-0B52-D1DD-D210-C29A7CE4D48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01771-65F0-9CFD-9C26-401E1E0FFBCF}"/>
              </a:ext>
            </a:extLst>
          </p:cNvPr>
          <p:cNvSpPr>
            <a:spLocks noGrp="1"/>
          </p:cNvSpPr>
          <p:nvPr>
            <p:ph type="title"/>
          </p:nvPr>
        </p:nvSpPr>
        <p:spPr>
          <a:xfrm>
            <a:off x="4553733" y="548464"/>
            <a:ext cx="6798541" cy="1675623"/>
          </a:xfrm>
        </p:spPr>
        <p:txBody>
          <a:bodyPr anchor="b">
            <a:normAutofit/>
          </a:bodyPr>
          <a:lstStyle/>
          <a:p>
            <a:r>
              <a:rPr lang="es-ES_tradnl" sz="4000">
                <a:cs typeface="Calibri Light"/>
              </a:rPr>
              <a:t>Problemas que se pueden abordar con PC</a:t>
            </a:r>
            <a:endParaRPr lang="en-US" sz="4000"/>
          </a:p>
        </p:txBody>
      </p:sp>
      <p:pic>
        <p:nvPicPr>
          <p:cNvPr id="5" name="Picture 4" descr="Marca de exclamación sobre fondo amarillo">
            <a:extLst>
              <a:ext uri="{FF2B5EF4-FFF2-40B4-BE49-F238E27FC236}">
                <a16:creationId xmlns:a16="http://schemas.microsoft.com/office/drawing/2014/main" id="{F3DBA94B-C8E2-C4DD-7D0C-46797D86ABFA}"/>
              </a:ext>
            </a:extLst>
          </p:cNvPr>
          <p:cNvPicPr>
            <a:picLocks noChangeAspect="1"/>
          </p:cNvPicPr>
          <p:nvPr/>
        </p:nvPicPr>
        <p:blipFill rotWithShape="1">
          <a:blip r:embed="rId2"/>
          <a:srcRect l="33588" r="20520" b="4"/>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9AB752F-2CCB-DA3A-E456-A80E054884E0}"/>
              </a:ext>
            </a:extLst>
          </p:cNvPr>
          <p:cNvSpPr>
            <a:spLocks noGrp="1"/>
          </p:cNvSpPr>
          <p:nvPr>
            <p:ph idx="1"/>
          </p:nvPr>
        </p:nvSpPr>
        <p:spPr>
          <a:xfrm>
            <a:off x="4553734" y="2409830"/>
            <a:ext cx="6798539" cy="3705217"/>
          </a:xfrm>
        </p:spPr>
        <p:txBody>
          <a:bodyPr vert="horz" lIns="91440" tIns="45720" rIns="91440" bIns="45720" rtlCol="0" anchor="t">
            <a:normAutofit/>
          </a:bodyPr>
          <a:lstStyle/>
          <a:p>
            <a:pPr marL="0" indent="0">
              <a:buNone/>
            </a:pPr>
            <a:r>
              <a:rPr lang="es-ES" sz="2400" dirty="0">
                <a:ea typeface="Calibri" panose="020F0502020204030204"/>
                <a:cs typeface="Calibri" panose="020F0502020204030204"/>
              </a:rPr>
              <a:t>No es necesario un ordenador para pensar computacionalmente.</a:t>
            </a:r>
            <a:endParaRPr lang="en-US" sz="2400">
              <a:solidFill>
                <a:srgbClr val="808080"/>
              </a:solidFill>
              <a:ea typeface="Calibri" panose="020F0502020204030204"/>
              <a:cs typeface="Calibri" panose="020F0502020204030204"/>
            </a:endParaRPr>
          </a:p>
          <a:p>
            <a:pPr marL="0" indent="0">
              <a:buNone/>
            </a:pPr>
            <a:r>
              <a:rPr lang="es-ES" sz="2400" dirty="0">
                <a:ea typeface="Calibri" panose="020F0502020204030204"/>
                <a:cs typeface="Calibri" panose="020F0502020204030204"/>
              </a:rPr>
              <a:t>Lo que importa es la estrategia utilizada para resolver el problema:</a:t>
            </a:r>
          </a:p>
          <a:p>
            <a:pPr marL="457200" indent="-457200">
              <a:buAutoNum type="arabicPeriod"/>
            </a:pPr>
            <a:r>
              <a:rPr lang="es-ES" sz="2400" dirty="0">
                <a:solidFill>
                  <a:srgbClr val="000000"/>
                </a:solidFill>
                <a:ea typeface="Calibri" panose="020F0502020204030204"/>
                <a:cs typeface="Calibri" panose="020F0502020204030204"/>
              </a:rPr>
              <a:t>Proponer una estrategia por pasos.</a:t>
            </a:r>
          </a:p>
          <a:p>
            <a:pPr marL="457200" indent="-457200">
              <a:buAutoNum type="arabicPeriod"/>
            </a:pPr>
            <a:r>
              <a:rPr lang="es-ES" sz="2400" dirty="0">
                <a:solidFill>
                  <a:srgbClr val="000000"/>
                </a:solidFill>
                <a:ea typeface="Calibri" panose="020F0502020204030204"/>
                <a:cs typeface="Calibri" panose="020F0502020204030204"/>
              </a:rPr>
              <a:t>Reconocer y utilizar patrones.</a:t>
            </a:r>
          </a:p>
          <a:p>
            <a:pPr marL="457200" indent="-457200">
              <a:buAutoNum type="arabicPeriod"/>
            </a:pPr>
            <a:r>
              <a:rPr lang="es-ES" sz="2400" dirty="0">
                <a:solidFill>
                  <a:srgbClr val="000000"/>
                </a:solidFill>
                <a:ea typeface="Calibri" panose="020F0502020204030204"/>
                <a:cs typeface="Calibri" panose="020F0502020204030204"/>
              </a:rPr>
              <a:t>Realizar simplificaciones.</a:t>
            </a:r>
          </a:p>
          <a:p>
            <a:pPr marL="457200" indent="-457200">
              <a:buAutoNum type="arabicPeriod"/>
            </a:pPr>
            <a:r>
              <a:rPr lang="es-ES" sz="2400" dirty="0">
                <a:solidFill>
                  <a:srgbClr val="000000"/>
                </a:solidFill>
                <a:ea typeface="Calibri" panose="020F0502020204030204"/>
                <a:cs typeface="Calibri" panose="020F0502020204030204"/>
              </a:rPr>
              <a:t>Dividir un problema grande en varios pequeños y componer la solución.</a:t>
            </a:r>
          </a:p>
        </p:txBody>
      </p:sp>
    </p:spTree>
    <p:extLst>
      <p:ext uri="{BB962C8B-B14F-4D97-AF65-F5344CB8AC3E}">
        <p14:creationId xmlns:p14="http://schemas.microsoft.com/office/powerpoint/2010/main" val="1435022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9D25C0-0B52-D1DD-D210-C29A7CE4D48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01771-65F0-9CFD-9C26-401E1E0FFBCF}"/>
              </a:ext>
            </a:extLst>
          </p:cNvPr>
          <p:cNvSpPr>
            <a:spLocks noGrp="1"/>
          </p:cNvSpPr>
          <p:nvPr>
            <p:ph type="title"/>
          </p:nvPr>
        </p:nvSpPr>
        <p:spPr>
          <a:xfrm>
            <a:off x="4553733" y="548464"/>
            <a:ext cx="6798541" cy="1675623"/>
          </a:xfrm>
        </p:spPr>
        <p:txBody>
          <a:bodyPr anchor="b">
            <a:normAutofit/>
          </a:bodyPr>
          <a:lstStyle/>
          <a:p>
            <a:r>
              <a:rPr lang="es-ES_tradnl" sz="4000" dirty="0">
                <a:ea typeface="Calibri Light"/>
                <a:cs typeface="Calibri Light"/>
              </a:rPr>
              <a:t>Ejemplos de problemas  y PC</a:t>
            </a:r>
          </a:p>
        </p:txBody>
      </p:sp>
      <p:pic>
        <p:nvPicPr>
          <p:cNvPr id="5" name="Picture 4" descr="Marca de exclamación sobre fondo amarillo">
            <a:extLst>
              <a:ext uri="{FF2B5EF4-FFF2-40B4-BE49-F238E27FC236}">
                <a16:creationId xmlns:a16="http://schemas.microsoft.com/office/drawing/2014/main" id="{F3DBA94B-C8E2-C4DD-7D0C-46797D86ABFA}"/>
              </a:ext>
            </a:extLst>
          </p:cNvPr>
          <p:cNvPicPr>
            <a:picLocks noChangeAspect="1"/>
          </p:cNvPicPr>
          <p:nvPr/>
        </p:nvPicPr>
        <p:blipFill rotWithShape="1">
          <a:blip r:embed="rId2"/>
          <a:srcRect l="33588" r="20520" b="4"/>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9AB752F-2CCB-DA3A-E456-A80E054884E0}"/>
              </a:ext>
            </a:extLst>
          </p:cNvPr>
          <p:cNvSpPr>
            <a:spLocks noGrp="1"/>
          </p:cNvSpPr>
          <p:nvPr>
            <p:ph idx="1"/>
          </p:nvPr>
        </p:nvSpPr>
        <p:spPr>
          <a:xfrm>
            <a:off x="4553734" y="2409830"/>
            <a:ext cx="6798539" cy="3705217"/>
          </a:xfrm>
        </p:spPr>
        <p:txBody>
          <a:bodyPr vert="horz" lIns="91440" tIns="45720" rIns="91440" bIns="45720" rtlCol="0" anchor="t">
            <a:normAutofit/>
          </a:bodyPr>
          <a:lstStyle/>
          <a:p>
            <a:pPr marL="0" indent="0">
              <a:buNone/>
            </a:pPr>
            <a:r>
              <a:rPr lang="es-ES_tradnl" sz="2400" dirty="0">
                <a:ea typeface="Calibri" panose="020F0502020204030204"/>
                <a:cs typeface="Calibri" panose="020F0502020204030204"/>
              </a:rPr>
              <a:t>Problemas con soluciones «sistemáticas»</a:t>
            </a:r>
          </a:p>
          <a:p>
            <a:r>
              <a:rPr lang="es-ES" sz="2400" dirty="0">
                <a:ea typeface="Calibri" panose="020F0502020204030204"/>
                <a:cs typeface="Calibri" panose="020F0502020204030204"/>
              </a:rPr>
              <a:t>Preparar una receta de cocina.</a:t>
            </a:r>
            <a:endParaRPr lang="en-US" sz="2400" dirty="0">
              <a:solidFill>
                <a:srgbClr val="808080"/>
              </a:solidFill>
              <a:ea typeface="Calibri" panose="020F0502020204030204"/>
              <a:cs typeface="Calibri" panose="020F0502020204030204"/>
            </a:endParaRPr>
          </a:p>
          <a:p>
            <a:r>
              <a:rPr lang="es-ES" sz="2400" dirty="0">
                <a:ea typeface="Calibri" panose="020F0502020204030204"/>
                <a:cs typeface="Calibri" panose="020F0502020204030204"/>
              </a:rPr>
              <a:t>Reparar un juguete.</a:t>
            </a:r>
            <a:endParaRPr lang="en-US" sz="2400" dirty="0">
              <a:solidFill>
                <a:srgbClr val="808080"/>
              </a:solidFill>
              <a:ea typeface="Calibri" panose="020F0502020204030204"/>
              <a:cs typeface="Calibri" panose="020F0502020204030204"/>
            </a:endParaRPr>
          </a:p>
          <a:p>
            <a:r>
              <a:rPr lang="es-ES" sz="2400" dirty="0">
                <a:ea typeface="Calibri" panose="020F0502020204030204"/>
                <a:cs typeface="Calibri" panose="020F0502020204030204"/>
              </a:rPr>
              <a:t>Organizar un viaje.</a:t>
            </a:r>
            <a:endParaRPr lang="en-US" sz="2400" dirty="0">
              <a:solidFill>
                <a:srgbClr val="808080"/>
              </a:solidFill>
              <a:ea typeface="Calibri" panose="020F0502020204030204"/>
              <a:cs typeface="Calibri" panose="020F0502020204030204"/>
            </a:endParaRPr>
          </a:p>
          <a:p>
            <a:pPr marL="0" indent="0">
              <a:buNone/>
            </a:pPr>
            <a:endParaRPr lang="es-ES_tradnl" sz="2400" dirty="0">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131821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C9CD0-9F3E-E4D0-51DE-BCA9A23D1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20C51-DDF0-8C1C-5973-8A0BC1A37B2A}"/>
              </a:ext>
            </a:extLst>
          </p:cNvPr>
          <p:cNvSpPr>
            <a:spLocks noGrp="1"/>
          </p:cNvSpPr>
          <p:nvPr>
            <p:ph type="title"/>
          </p:nvPr>
        </p:nvSpPr>
        <p:spPr/>
        <p:txBody>
          <a:bodyPr/>
          <a:lstStyle/>
          <a:p>
            <a:r>
              <a:rPr lang="es-ES_tradnl">
                <a:cs typeface="Calibri Light"/>
              </a:rPr>
              <a:t>Ejemplos de problemas y PC</a:t>
            </a:r>
            <a:endParaRPr lang="en-US"/>
          </a:p>
        </p:txBody>
      </p:sp>
      <p:sp>
        <p:nvSpPr>
          <p:cNvPr id="3" name="Content Placeholder 2">
            <a:extLst>
              <a:ext uri="{FF2B5EF4-FFF2-40B4-BE49-F238E27FC236}">
                <a16:creationId xmlns:a16="http://schemas.microsoft.com/office/drawing/2014/main" id="{30C97E9E-BB6E-7412-D848-B58F4AF8FD12}"/>
              </a:ext>
            </a:extLst>
          </p:cNvPr>
          <p:cNvSpPr>
            <a:spLocks noGrp="1"/>
          </p:cNvSpPr>
          <p:nvPr>
            <p:ph idx="1"/>
          </p:nvPr>
        </p:nvSpPr>
        <p:spPr/>
        <p:txBody>
          <a:bodyPr/>
          <a:lstStyle/>
          <a:p>
            <a:pPr marL="0" indent="0">
              <a:buNone/>
            </a:pPr>
            <a:r>
              <a:rPr lang="es-ES" dirty="0"/>
              <a:t>Propón ejemplos en los que pienses que se puede aplicar el PC.</a:t>
            </a:r>
          </a:p>
          <a:p>
            <a:pPr marL="0" indent="0">
              <a:buNone/>
            </a:pPr>
            <a:r>
              <a:rPr lang="es-ES" dirty="0"/>
              <a:t>¿Por qué piensas que se puede aplicar el PC a tu ejemplo?</a:t>
            </a:r>
          </a:p>
          <a:p>
            <a:pPr marL="0" indent="0">
              <a:buNone/>
            </a:pPr>
            <a:r>
              <a:rPr lang="es-ES" dirty="0"/>
              <a:t>¿Qué encuentras de común en todos los ejemplos?</a:t>
            </a:r>
            <a:endParaRPr lang="en-US" dirty="0"/>
          </a:p>
        </p:txBody>
      </p:sp>
    </p:spTree>
    <p:extLst>
      <p:ext uri="{BB962C8B-B14F-4D97-AF65-F5344CB8AC3E}">
        <p14:creationId xmlns:p14="http://schemas.microsoft.com/office/powerpoint/2010/main" val="5270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8C9CD0-9F3E-E4D0-51DE-BCA9A23D14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ea typeface="Calibri"/>
              <a:cs typeface="Calibri"/>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ea typeface="Calibri"/>
              <a:cs typeface="Calibri"/>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20C51-DDF0-8C1C-5973-8A0BC1A37B2A}"/>
              </a:ext>
            </a:extLst>
          </p:cNvPr>
          <p:cNvSpPr>
            <a:spLocks noGrp="1"/>
          </p:cNvSpPr>
          <p:nvPr>
            <p:ph type="title"/>
          </p:nvPr>
        </p:nvSpPr>
        <p:spPr>
          <a:xfrm>
            <a:off x="466722" y="586855"/>
            <a:ext cx="3201366" cy="3387497"/>
          </a:xfrm>
        </p:spPr>
        <p:txBody>
          <a:bodyPr anchor="b">
            <a:normAutofit/>
          </a:bodyPr>
          <a:lstStyle/>
          <a:p>
            <a:pPr algn="r"/>
            <a:r>
              <a:rPr lang="es-ES_tradnl" sz="4000">
                <a:solidFill>
                  <a:srgbClr val="FFFFFF"/>
                </a:solidFill>
                <a:cs typeface="Calibri Light"/>
              </a:rPr>
              <a:t>Recursos</a:t>
            </a:r>
            <a:endParaRPr lang="en-US" sz="4000">
              <a:solidFill>
                <a:srgbClr val="FFFFFF"/>
              </a:solidFill>
            </a:endParaRPr>
          </a:p>
        </p:txBody>
      </p:sp>
      <p:sp>
        <p:nvSpPr>
          <p:cNvPr id="3" name="Content Placeholder 2">
            <a:extLst>
              <a:ext uri="{FF2B5EF4-FFF2-40B4-BE49-F238E27FC236}">
                <a16:creationId xmlns:a16="http://schemas.microsoft.com/office/drawing/2014/main" id="{30C97E9E-BB6E-7412-D848-B58F4AF8FD12}"/>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s-ES_tradnl" sz="2000" dirty="0">
                <a:hlinkClick r:id="rId3"/>
              </a:rPr>
              <a:t>Jóvenes talentos</a:t>
            </a:r>
            <a:r>
              <a:rPr lang="es-ES_tradnl" sz="2000"/>
              <a:t> – El cazador de cerebros.</a:t>
            </a:r>
            <a:endParaRPr lang="es-ES_tradnl" sz="2000">
              <a:ea typeface="Calibri"/>
              <a:cs typeface="Calibri"/>
            </a:endParaRPr>
          </a:p>
          <a:p>
            <a:pPr marL="0" indent="0">
              <a:buNone/>
            </a:pPr>
            <a:r>
              <a:rPr lang="es-ES_tradnl" sz="2000" dirty="0">
                <a:cs typeface="Calibri"/>
                <a:hlinkClick r:id="rId4"/>
              </a:rPr>
              <a:t>Winograd Schemas</a:t>
            </a:r>
            <a:r>
              <a:rPr lang="es-ES_tradnl" sz="2000">
                <a:cs typeface="Calibri"/>
              </a:rPr>
              <a:t>.</a:t>
            </a:r>
            <a:endParaRPr lang="es-ES_tradnl" sz="2000">
              <a:ea typeface="Calibri"/>
              <a:cs typeface="Calibri"/>
            </a:endParaRPr>
          </a:p>
          <a:p>
            <a:pPr marL="0" indent="0">
              <a:buNone/>
            </a:pPr>
            <a:r>
              <a:rPr lang="es-ES_tradnl" sz="2000">
                <a:cs typeface="Calibri"/>
              </a:rPr>
              <a:t>Terry Winograd, «</a:t>
            </a:r>
            <a:r>
              <a:rPr lang="es-ES_tradnl" sz="2000">
                <a:cs typeface="Calibri"/>
                <a:hlinkClick r:id="rId5"/>
              </a:rPr>
              <a:t>Understanding Natural Language</a:t>
            </a:r>
            <a:r>
              <a:rPr lang="es-ES_tradnl" sz="2000">
                <a:cs typeface="Calibri"/>
              </a:rPr>
              <a:t>».</a:t>
            </a:r>
            <a:endParaRPr lang="es-ES_tradnl" sz="2000">
              <a:ea typeface="Calibri"/>
              <a:cs typeface="Calibri"/>
            </a:endParaRPr>
          </a:p>
          <a:p>
            <a:pPr marL="0" indent="0">
              <a:buNone/>
            </a:pPr>
            <a:r>
              <a:rPr lang="es-ES_tradnl" sz="2000">
                <a:cs typeface="Calibri"/>
              </a:rPr>
              <a:t>«El tío Petros y la conjetura de Goldbach», Apóstolos Doxiadis.</a:t>
            </a:r>
            <a:endParaRPr lang="es-ES_tradnl" sz="2000">
              <a:ea typeface="Calibri" panose="020F0502020204030204"/>
              <a:cs typeface="Calibri"/>
            </a:endParaRPr>
          </a:p>
          <a:p>
            <a:pPr marL="0" indent="0">
              <a:buNone/>
            </a:pPr>
            <a:r>
              <a:rPr lang="es-ES_tradnl" sz="2000">
                <a:ea typeface="Calibri" panose="020F0502020204030204"/>
                <a:cs typeface="Calibri"/>
              </a:rPr>
              <a:t>«La nueva mente del emperador», Roger Penrose.</a:t>
            </a:r>
          </a:p>
        </p:txBody>
      </p:sp>
    </p:spTree>
    <p:extLst>
      <p:ext uri="{BB962C8B-B14F-4D97-AF65-F5344CB8AC3E}">
        <p14:creationId xmlns:p14="http://schemas.microsoft.com/office/powerpoint/2010/main" val="260827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E3C2-5E2C-7506-0A62-0609779CC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D8E74-9E11-8883-7C06-E84C5880D03A}"/>
              </a:ext>
            </a:extLst>
          </p:cNvPr>
          <p:cNvSpPr>
            <a:spLocks noGrp="1"/>
          </p:cNvSpPr>
          <p:nvPr>
            <p:ph type="title"/>
          </p:nvPr>
        </p:nvSpPr>
        <p:spPr>
          <a:xfrm>
            <a:off x="762001" y="1138265"/>
            <a:ext cx="3056625" cy="2909296"/>
          </a:xfrm>
        </p:spPr>
        <p:txBody>
          <a:bodyPr anchor="t">
            <a:normAutofit/>
          </a:bodyPr>
          <a:lstStyle/>
          <a:p>
            <a:r>
              <a:rPr lang="es-ES_tradnl" sz="4000">
                <a:cs typeface="Calibri Light"/>
              </a:rPr>
              <a:t>Contenidos</a:t>
            </a:r>
            <a:endParaRPr lang="en-US" sz="400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838D4D-CABE-2D9B-3DEE-9D5A714DF5CA}"/>
              </a:ext>
            </a:extLst>
          </p:cNvPr>
          <p:cNvSpPr>
            <a:spLocks noGrp="1"/>
          </p:cNvSpPr>
          <p:nvPr>
            <p:ph idx="1"/>
          </p:nvPr>
        </p:nvSpPr>
        <p:spPr>
          <a:xfrm>
            <a:off x="4600755" y="753376"/>
            <a:ext cx="7244288" cy="5434637"/>
          </a:xfrm>
        </p:spPr>
        <p:txBody>
          <a:bodyPr vert="horz" lIns="91440" tIns="45720" rIns="91440" bIns="45720" rtlCol="0">
            <a:normAutofit/>
          </a:bodyPr>
          <a:lstStyle/>
          <a:p>
            <a:pPr>
              <a:buAutoNum type="arabicPeriod"/>
            </a:pPr>
            <a:r>
              <a:rPr lang="es-ES">
                <a:cs typeface="Calibri" panose="020F0502020204030204"/>
              </a:rPr>
              <a:t>Definición de IA.</a:t>
            </a:r>
            <a:endParaRPr lang="en-US">
              <a:cs typeface="Calibri" panose="020F0502020204030204"/>
            </a:endParaRPr>
          </a:p>
          <a:p>
            <a:pPr>
              <a:buAutoNum type="arabicPeriod"/>
            </a:pPr>
            <a:r>
              <a:rPr lang="es-ES">
                <a:cs typeface="Calibri" panose="020F0502020204030204"/>
              </a:rPr>
              <a:t>Problemas que se pueden abordar con la IA.</a:t>
            </a:r>
            <a:endParaRPr lang="en-US">
              <a:cs typeface="Calibri" panose="020F0502020204030204"/>
            </a:endParaRPr>
          </a:p>
          <a:p>
            <a:pPr>
              <a:buAutoNum type="arabicPeriod"/>
            </a:pPr>
            <a:r>
              <a:rPr lang="es-ES">
                <a:cs typeface="Calibri" panose="020F0502020204030204"/>
              </a:rPr>
              <a:t>Algunos ejemplos.</a:t>
            </a:r>
            <a:endParaRPr lang="en-US">
              <a:cs typeface="Calibri" panose="020F0502020204030204"/>
            </a:endParaRPr>
          </a:p>
          <a:p>
            <a:pPr>
              <a:buAutoNum type="arabicPeriod"/>
            </a:pPr>
            <a:r>
              <a:rPr lang="es-ES">
                <a:cs typeface="Calibri" panose="020F0502020204030204"/>
              </a:rPr>
              <a:t>Definición de Pensamiento Computacional.</a:t>
            </a:r>
            <a:endParaRPr lang="en-US">
              <a:cs typeface="Calibri" panose="020F0502020204030204"/>
            </a:endParaRPr>
          </a:p>
          <a:p>
            <a:pPr>
              <a:buAutoNum type="arabicPeriod"/>
            </a:pPr>
            <a:r>
              <a:rPr lang="es-ES">
                <a:cs typeface="Calibri" panose="020F0502020204030204"/>
              </a:rPr>
              <a:t>Problemas que se pueden abordar con el Pensamiento Computacional.</a:t>
            </a:r>
            <a:endParaRPr lang="en-US">
              <a:cs typeface="Calibri" panose="020F0502020204030204"/>
            </a:endParaRPr>
          </a:p>
          <a:p>
            <a:pPr>
              <a:buAutoNum type="arabicPeriod"/>
            </a:pPr>
            <a:r>
              <a:rPr lang="es-ES">
                <a:cs typeface="Calibri" panose="020F0502020204030204"/>
              </a:rPr>
              <a:t>Algunos ejemplos.</a:t>
            </a:r>
            <a:endParaRPr lang="en-US">
              <a:cs typeface="Calibri" panose="020F0502020204030204"/>
            </a:endParaRPr>
          </a:p>
        </p:txBody>
      </p:sp>
    </p:spTree>
    <p:extLst>
      <p:ext uri="{BB962C8B-B14F-4D97-AF65-F5344CB8AC3E}">
        <p14:creationId xmlns:p14="http://schemas.microsoft.com/office/powerpoint/2010/main" val="249843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77A0-DC17-8277-6AC2-1A30450BC537}"/>
              </a:ext>
            </a:extLst>
          </p:cNvPr>
          <p:cNvSpPr>
            <a:spLocks noGrp="1"/>
          </p:cNvSpPr>
          <p:nvPr>
            <p:ph type="title"/>
          </p:nvPr>
        </p:nvSpPr>
        <p:spPr>
          <a:xfrm>
            <a:off x="762000" y="1141711"/>
            <a:ext cx="3896139" cy="3456788"/>
          </a:xfrm>
        </p:spPr>
        <p:txBody>
          <a:bodyPr vert="horz" lIns="91440" tIns="45720" rIns="91440" bIns="45720" rtlCol="0" anchor="t">
            <a:normAutofit/>
          </a:bodyPr>
          <a:lstStyle/>
          <a:p>
            <a:r>
              <a:rPr lang="es-ES_tradnl" sz="4000" kern="1200" dirty="0">
                <a:latin typeface="+mj-lt"/>
                <a:ea typeface="+mj-ea"/>
                <a:cs typeface="+mj-cs"/>
              </a:rPr>
              <a:t>Definición de Inteligencia Artificial (IA)</a:t>
            </a:r>
            <a:endParaRPr lang="es-ES_tradnl" sz="4000" kern="1200" dirty="0">
              <a:latin typeface="+mj-lt"/>
              <a:cs typeface="Calibri Light"/>
            </a:endParaRPr>
          </a:p>
        </p:txBody>
      </p:sp>
      <p:cxnSp>
        <p:nvCxnSpPr>
          <p:cNvPr id="23" name="Straight Connector 22">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82A0A81-75CA-B26B-3F4D-3399C9C64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983" y="1"/>
            <a:ext cx="696401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3FA6D39E-11A0-78E0-91B3-A8CBA0AD525C}"/>
              </a:ext>
            </a:extLst>
          </p:cNvPr>
          <p:cNvGraphicFramePr>
            <a:graphicFrameLocks noGrp="1"/>
          </p:cNvGraphicFramePr>
          <p:nvPr>
            <p:extLst>
              <p:ext uri="{D42A27DB-BD31-4B8C-83A1-F6EECF244321}">
                <p14:modId xmlns:p14="http://schemas.microsoft.com/office/powerpoint/2010/main" val="2335515771"/>
              </p:ext>
            </p:extLst>
          </p:nvPr>
        </p:nvGraphicFramePr>
        <p:xfrm>
          <a:off x="5315185" y="2003777"/>
          <a:ext cx="6734900" cy="3509601"/>
        </p:xfrm>
        <a:graphic>
          <a:graphicData uri="http://schemas.openxmlformats.org/drawingml/2006/table">
            <a:tbl>
              <a:tblPr firstRow="1" bandRow="1">
                <a:tableStyleId>{5940675A-B579-460E-94D1-54222C63F5DA}</a:tableStyleId>
              </a:tblPr>
              <a:tblGrid>
                <a:gridCol w="1583830">
                  <a:extLst>
                    <a:ext uri="{9D8B030D-6E8A-4147-A177-3AD203B41FA5}">
                      <a16:colId xmlns:a16="http://schemas.microsoft.com/office/drawing/2014/main" val="125662055"/>
                    </a:ext>
                  </a:extLst>
                </a:gridCol>
                <a:gridCol w="2250362">
                  <a:extLst>
                    <a:ext uri="{9D8B030D-6E8A-4147-A177-3AD203B41FA5}">
                      <a16:colId xmlns:a16="http://schemas.microsoft.com/office/drawing/2014/main" val="3514917803"/>
                    </a:ext>
                  </a:extLst>
                </a:gridCol>
                <a:gridCol w="2900708">
                  <a:extLst>
                    <a:ext uri="{9D8B030D-6E8A-4147-A177-3AD203B41FA5}">
                      <a16:colId xmlns:a16="http://schemas.microsoft.com/office/drawing/2014/main" val="1924869350"/>
                    </a:ext>
                  </a:extLst>
                </a:gridCol>
              </a:tblGrid>
              <a:tr h="1169867">
                <a:tc>
                  <a:txBody>
                    <a:bodyPr/>
                    <a:lstStyle/>
                    <a:p>
                      <a:pPr algn="ctr"/>
                      <a:endParaRPr lang="es-ES_tradnl" sz="2300" noProof="0"/>
                    </a:p>
                  </a:txBody>
                  <a:tcPr marL="87432" marR="87432" marT="43716" marB="43716" anchor="ctr">
                    <a:lnL w="0">
                      <a:noFill/>
                    </a:lnL>
                    <a:lnR w="12700">
                      <a:solidFill>
                        <a:schemeClr val="tx1"/>
                      </a:solidFill>
                    </a:lnR>
                    <a:lnT w="0">
                      <a:noFill/>
                    </a:lnT>
                    <a:lnB w="12700">
                      <a:solidFill>
                        <a:schemeClr val="tx1"/>
                      </a:solidFill>
                    </a:lnB>
                  </a:tcPr>
                </a:tc>
                <a:tc>
                  <a:txBody>
                    <a:bodyPr/>
                    <a:lstStyle/>
                    <a:p>
                      <a:pPr algn="ctr"/>
                      <a:r>
                        <a:rPr lang="es-ES_tradnl" sz="2300" noProof="0" dirty="0"/>
                        <a:t>Como un humano</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s-ES_tradnl" sz="2300" noProof="0" dirty="0"/>
                        <a:t>Racionalmente</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44807624"/>
                  </a:ext>
                </a:extLst>
              </a:tr>
              <a:tr h="1169867">
                <a:tc>
                  <a:txBody>
                    <a:bodyPr/>
                    <a:lstStyle/>
                    <a:p>
                      <a:pPr algn="ctr"/>
                      <a:r>
                        <a:rPr lang="es-ES_tradnl" sz="2300" noProof="0" dirty="0"/>
                        <a:t>Actuar</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s-ES_tradnl" sz="2300" b="1" noProof="0" dirty="0"/>
                        <a:t>Test de Turing</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s-ES_tradnl" sz="2300" b="1" noProof="0" dirty="0"/>
                        <a:t>Agentes</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95120945"/>
                  </a:ext>
                </a:extLst>
              </a:tr>
              <a:tr h="1169867">
                <a:tc>
                  <a:txBody>
                    <a:bodyPr/>
                    <a:lstStyle/>
                    <a:p>
                      <a:pPr algn="ctr"/>
                      <a:r>
                        <a:rPr lang="es-ES_tradnl" sz="2300" noProof="0" dirty="0"/>
                        <a:t>Pensar</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s-ES_tradnl" sz="2300" b="1" noProof="0" dirty="0"/>
                        <a:t>Ciencias cognitivas</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s-ES_tradnl" sz="2300" b="1" noProof="0" dirty="0"/>
                        <a:t>Lógica</a:t>
                      </a:r>
                    </a:p>
                  </a:txBody>
                  <a:tcPr marL="87432" marR="87432" marT="43716" marB="43716"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70888238"/>
                  </a:ext>
                </a:extLst>
              </a:tr>
            </a:tbl>
          </a:graphicData>
        </a:graphic>
      </p:graphicFrame>
    </p:spTree>
    <p:extLst>
      <p:ext uri="{BB962C8B-B14F-4D97-AF65-F5344CB8AC3E}">
        <p14:creationId xmlns:p14="http://schemas.microsoft.com/office/powerpoint/2010/main" val="247316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3A5C-69B4-9489-1EEA-F5EBA4969263}"/>
              </a:ext>
            </a:extLst>
          </p:cNvPr>
          <p:cNvSpPr>
            <a:spLocks noGrp="1"/>
          </p:cNvSpPr>
          <p:nvPr>
            <p:ph type="title"/>
          </p:nvPr>
        </p:nvSpPr>
        <p:spPr>
          <a:xfrm>
            <a:off x="762001" y="5074024"/>
            <a:ext cx="10109199" cy="598032"/>
          </a:xfrm>
        </p:spPr>
        <p:txBody>
          <a:bodyPr vert="horz" lIns="91440" tIns="45720" rIns="91440" bIns="45720" rtlCol="0" anchor="ctr">
            <a:normAutofit fontScale="90000"/>
          </a:bodyPr>
          <a:lstStyle/>
          <a:p>
            <a:r>
              <a:rPr lang="en-US" sz="4000" kern="1200" dirty="0">
                <a:solidFill>
                  <a:schemeClr val="tx1"/>
                </a:solidFill>
                <a:latin typeface="+mj-lt"/>
                <a:ea typeface="+mj-ea"/>
                <a:cs typeface="+mj-cs"/>
              </a:rPr>
              <a:t>Test de Turing</a:t>
            </a:r>
          </a:p>
        </p:txBody>
      </p:sp>
      <p:pic>
        <p:nvPicPr>
          <p:cNvPr id="4" name="Content Placeholder 3">
            <a:extLst>
              <a:ext uri="{FF2B5EF4-FFF2-40B4-BE49-F238E27FC236}">
                <a16:creationId xmlns:a16="http://schemas.microsoft.com/office/drawing/2014/main" id="{A4DBE3BD-6B1A-7976-A587-89B4E942E407}"/>
              </a:ext>
            </a:extLst>
          </p:cNvPr>
          <p:cNvPicPr>
            <a:picLocks noGrp="1" noChangeAspect="1"/>
          </p:cNvPicPr>
          <p:nvPr>
            <p:ph idx="1"/>
          </p:nvPr>
        </p:nvPicPr>
        <p:blipFill rotWithShape="1">
          <a:blip r:embed="rId2"/>
          <a:srcRect t="6969" r="2" b="42720"/>
          <a:stretch/>
        </p:blipFill>
        <p:spPr>
          <a:xfrm>
            <a:off x="20" y="-40"/>
            <a:ext cx="6095980" cy="4172827"/>
          </a:xfrm>
          <a:prstGeom prst="rect">
            <a:avLst/>
          </a:prstGeom>
        </p:spPr>
      </p:pic>
      <p:cxnSp>
        <p:nvCxnSpPr>
          <p:cNvPr id="10" name="Straight Connector 9">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554AE7B-DDCE-3F87-EAC9-3FBF2E32AD3A}"/>
              </a:ext>
            </a:extLst>
          </p:cNvPr>
          <p:cNvPicPr>
            <a:picLocks noChangeAspect="1"/>
          </p:cNvPicPr>
          <p:nvPr/>
        </p:nvPicPr>
        <p:blipFill>
          <a:blip r:embed="rId3"/>
          <a:stretch>
            <a:fillRect/>
          </a:stretch>
        </p:blipFill>
        <p:spPr>
          <a:xfrm>
            <a:off x="6120224" y="2179226"/>
            <a:ext cx="5939954" cy="4531549"/>
          </a:xfrm>
          <a:prstGeom prst="rect">
            <a:avLst/>
          </a:prstGeom>
        </p:spPr>
      </p:pic>
      <p:sp>
        <p:nvSpPr>
          <p:cNvPr id="5" name="TextBox 4">
            <a:extLst>
              <a:ext uri="{FF2B5EF4-FFF2-40B4-BE49-F238E27FC236}">
                <a16:creationId xmlns:a16="http://schemas.microsoft.com/office/drawing/2014/main" id="{B001B38E-6DCE-2D95-F211-181E2EA9E7BD}"/>
              </a:ext>
            </a:extLst>
          </p:cNvPr>
          <p:cNvSpPr txBox="1"/>
          <p:nvPr/>
        </p:nvSpPr>
        <p:spPr>
          <a:xfrm>
            <a:off x="1881" y="6492992"/>
            <a:ext cx="118119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Atribución</a:t>
            </a:r>
            <a:r>
              <a:rPr lang="en-US" dirty="0"/>
              <a:t>: Wikipedia</a:t>
            </a:r>
            <a:endParaRPr lang="en-US" dirty="0">
              <a:cs typeface="Calibri"/>
            </a:endParaRPr>
          </a:p>
        </p:txBody>
      </p:sp>
    </p:spTree>
    <p:extLst>
      <p:ext uri="{BB962C8B-B14F-4D97-AF65-F5344CB8AC3E}">
        <p14:creationId xmlns:p14="http://schemas.microsoft.com/office/powerpoint/2010/main" val="371616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3A5C-69B4-9489-1EEA-F5EBA4969263}"/>
              </a:ext>
            </a:extLst>
          </p:cNvPr>
          <p:cNvSpPr>
            <a:spLocks noGrp="1"/>
          </p:cNvSpPr>
          <p:nvPr>
            <p:ph type="title"/>
          </p:nvPr>
        </p:nvSpPr>
        <p:spPr>
          <a:xfrm>
            <a:off x="762000" y="1138036"/>
            <a:ext cx="4085665" cy="1402470"/>
          </a:xfrm>
        </p:spPr>
        <p:txBody>
          <a:bodyPr vert="horz" lIns="91440" tIns="45720" rIns="91440" bIns="45720" rtlCol="0" anchor="t">
            <a:normAutofit/>
          </a:bodyPr>
          <a:lstStyle/>
          <a:p>
            <a:r>
              <a:rPr lang="es-ES_tradnl" sz="3000" dirty="0"/>
              <a:t>Test de Turing - Críticas.</a:t>
            </a:r>
            <a:br>
              <a:rPr lang="es-ES_tradnl" sz="3000" dirty="0"/>
            </a:br>
            <a:r>
              <a:rPr lang="es-ES_tradnl" sz="3000" dirty="0"/>
              <a:t>La habitación china de Searle</a:t>
            </a:r>
            <a:endParaRPr lang="es-ES_tradnl" sz="3000" dirty="0">
              <a:cs typeface="Calibri Light"/>
            </a:endParaRPr>
          </a:p>
        </p:txBody>
      </p:sp>
      <p:cxnSp>
        <p:nvCxnSpPr>
          <p:cNvPr id="20"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01B38E-6DCE-2D95-F211-181E2EA9E7BD}"/>
              </a:ext>
            </a:extLst>
          </p:cNvPr>
          <p:cNvSpPr txBox="1"/>
          <p:nvPr/>
        </p:nvSpPr>
        <p:spPr>
          <a:xfrm>
            <a:off x="2732424" y="6291904"/>
            <a:ext cx="2869544" cy="48932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Atribución: Wikipedia</a:t>
            </a:r>
          </a:p>
        </p:txBody>
      </p:sp>
      <p:pic>
        <p:nvPicPr>
          <p:cNvPr id="7" name="Content Placeholder 6">
            <a:extLst>
              <a:ext uri="{FF2B5EF4-FFF2-40B4-BE49-F238E27FC236}">
                <a16:creationId xmlns:a16="http://schemas.microsoft.com/office/drawing/2014/main" id="{05EDF1D3-F957-3178-7586-BCB85CAAF3E2}"/>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6038" r="14699" b="21304"/>
          <a:stretch/>
        </p:blipFill>
        <p:spPr>
          <a:xfrm>
            <a:off x="7008738" y="10"/>
            <a:ext cx="5184483" cy="6863257"/>
          </a:xfrm>
          <a:prstGeom prst="rect">
            <a:avLst/>
          </a:prstGeom>
        </p:spPr>
      </p:pic>
      <p:sp>
        <p:nvSpPr>
          <p:cNvPr id="8" name="TextBox 7">
            <a:extLst>
              <a:ext uri="{FF2B5EF4-FFF2-40B4-BE49-F238E27FC236}">
                <a16:creationId xmlns:a16="http://schemas.microsoft.com/office/drawing/2014/main" id="{277786BB-196F-6BB2-2700-58DA5041C102}"/>
              </a:ext>
            </a:extLst>
          </p:cNvPr>
          <p:cNvSpPr txBox="1"/>
          <p:nvPr/>
        </p:nvSpPr>
        <p:spPr>
          <a:xfrm>
            <a:off x="9468178" y="6657945"/>
            <a:ext cx="272382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4" name="TextBox 3">
            <a:extLst>
              <a:ext uri="{FF2B5EF4-FFF2-40B4-BE49-F238E27FC236}">
                <a16:creationId xmlns:a16="http://schemas.microsoft.com/office/drawing/2014/main" id="{D6D38F93-3B66-2620-9908-378712F9E734}"/>
              </a:ext>
            </a:extLst>
          </p:cNvPr>
          <p:cNvSpPr txBox="1"/>
          <p:nvPr/>
        </p:nvSpPr>
        <p:spPr>
          <a:xfrm>
            <a:off x="1018441" y="2571750"/>
            <a:ext cx="583835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s-ES_tradnl" sz="2400" dirty="0">
                <a:cs typeface="Calibri"/>
              </a:rPr>
              <a:t>Una máquina pasa el test de Turing hablando en chino con una persona.</a:t>
            </a:r>
            <a:endParaRPr lang="en-US"/>
          </a:p>
          <a:p>
            <a:pPr marL="457200" indent="-457200">
              <a:buAutoNum type="arabicPeriod"/>
            </a:pPr>
            <a:r>
              <a:rPr lang="es-ES_tradnl" sz="2400" dirty="0">
                <a:ea typeface="Calibri"/>
                <a:cs typeface="Calibri"/>
              </a:rPr>
              <a:t>Sustituimos a la máquina por una persona, que no sabe chino, pero le proporcionamos instrucciones de responder a los ideogramas.</a:t>
            </a:r>
          </a:p>
          <a:p>
            <a:pPr marL="457200" indent="-457200">
              <a:buAutoNum type="arabicPeriod"/>
            </a:pPr>
            <a:r>
              <a:rPr lang="es-ES_tradnl" sz="2400" dirty="0">
                <a:ea typeface="Calibri"/>
                <a:cs typeface="Calibri"/>
              </a:rPr>
              <a:t>El test tiene éxito.</a:t>
            </a:r>
          </a:p>
          <a:p>
            <a:endParaRPr lang="es-ES_tradnl" sz="2400" dirty="0">
              <a:ea typeface="Calibri"/>
              <a:cs typeface="Calibri"/>
            </a:endParaRPr>
          </a:p>
          <a:p>
            <a:r>
              <a:rPr lang="es-ES_tradnl" sz="2400" dirty="0">
                <a:ea typeface="Calibri"/>
                <a:cs typeface="Calibri"/>
              </a:rPr>
              <a:t>¿La persona sabe chino?</a:t>
            </a:r>
          </a:p>
        </p:txBody>
      </p:sp>
    </p:spTree>
    <p:extLst>
      <p:ext uri="{BB962C8B-B14F-4D97-AF65-F5344CB8AC3E}">
        <p14:creationId xmlns:p14="http://schemas.microsoft.com/office/powerpoint/2010/main" val="176096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3A5C-69B4-9489-1EEA-F5EBA4969263}"/>
              </a:ext>
            </a:extLst>
          </p:cNvPr>
          <p:cNvSpPr>
            <a:spLocks noGrp="1"/>
          </p:cNvSpPr>
          <p:nvPr>
            <p:ph type="title"/>
          </p:nvPr>
        </p:nvSpPr>
        <p:spPr>
          <a:xfrm>
            <a:off x="762000" y="1138036"/>
            <a:ext cx="9561275" cy="1402470"/>
          </a:xfrm>
        </p:spPr>
        <p:txBody>
          <a:bodyPr vert="horz" lIns="91440" tIns="45720" rIns="91440" bIns="45720" rtlCol="0" anchor="t">
            <a:normAutofit/>
          </a:bodyPr>
          <a:lstStyle/>
          <a:p>
            <a:r>
              <a:rPr lang="es-ES_tradnl" sz="3000" dirty="0"/>
              <a:t>Otras pruebas  - Esquemas </a:t>
            </a:r>
            <a:r>
              <a:rPr lang="es-ES_tradnl" sz="3000" dirty="0" err="1"/>
              <a:t>Winograd</a:t>
            </a:r>
            <a:r>
              <a:rPr lang="es-ES_tradnl" sz="3000" dirty="0"/>
              <a:t> (</a:t>
            </a:r>
            <a:r>
              <a:rPr lang="es-ES_tradnl" sz="3000" dirty="0" err="1"/>
              <a:t>Winograd</a:t>
            </a:r>
            <a:r>
              <a:rPr lang="es-ES_tradnl" sz="3000" dirty="0"/>
              <a:t> </a:t>
            </a:r>
            <a:r>
              <a:rPr lang="es-ES_tradnl" sz="3000" dirty="0" err="1"/>
              <a:t>schemas</a:t>
            </a:r>
            <a:r>
              <a:rPr lang="es-ES_tradnl" sz="3000" dirty="0"/>
              <a:t>)</a:t>
            </a:r>
            <a:endParaRPr lang="en-US" dirty="0" err="1"/>
          </a:p>
        </p:txBody>
      </p:sp>
      <p:cxnSp>
        <p:nvCxnSpPr>
          <p:cNvPr id="20"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32CA4E9-D416-3AA2-617C-87B647ED0547}"/>
              </a:ext>
            </a:extLst>
          </p:cNvPr>
          <p:cNvSpPr txBox="1"/>
          <p:nvPr/>
        </p:nvSpPr>
        <p:spPr>
          <a:xfrm>
            <a:off x="1018441" y="2571750"/>
            <a:ext cx="924657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2400" dirty="0">
                <a:cs typeface="Calibri"/>
              </a:rPr>
              <a:t>El trofeo no cabía en el cajón porque era demasiado pequeño.</a:t>
            </a:r>
          </a:p>
          <a:p>
            <a:r>
              <a:rPr lang="es-ES_tradnl" sz="2400" dirty="0">
                <a:cs typeface="Calibri"/>
              </a:rPr>
              <a:t> ¿Qué era demasiado pequeño?</a:t>
            </a:r>
          </a:p>
          <a:p>
            <a:endParaRPr lang="es-ES_tradnl" sz="2400" dirty="0">
              <a:cs typeface="Calibri"/>
            </a:endParaRPr>
          </a:p>
          <a:p>
            <a:r>
              <a:rPr lang="es-ES_tradnl" sz="2400" dirty="0">
                <a:cs typeface="Calibri"/>
              </a:rPr>
              <a:t>Los gobernantes rechazaron dar permiso a los manifestantes porque temían la violencia.</a:t>
            </a:r>
            <a:endParaRPr lang="es-ES_tradnl" dirty="0"/>
          </a:p>
          <a:p>
            <a:r>
              <a:rPr lang="es-ES_tradnl" sz="2400" dirty="0">
                <a:cs typeface="Calibri"/>
              </a:rPr>
              <a:t> ¿Quién temía la violencia?</a:t>
            </a:r>
          </a:p>
        </p:txBody>
      </p:sp>
    </p:spTree>
    <p:extLst>
      <p:ext uri="{BB962C8B-B14F-4D97-AF65-F5344CB8AC3E}">
        <p14:creationId xmlns:p14="http://schemas.microsoft.com/office/powerpoint/2010/main" val="17982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FC981E44-37D7-465C-A378-B9D6563BF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8" name="Color">
              <a:extLst>
                <a:ext uri="{FF2B5EF4-FFF2-40B4-BE49-F238E27FC236}">
                  <a16:creationId xmlns:a16="http://schemas.microsoft.com/office/drawing/2014/main" id="{93F25058-67AF-44F1-A572-82937A47B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989A2A08-401A-47A7-B6E5-6162CB05B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986A0724-1DC6-52DA-CA86-A32405778B3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286" r="9868"/>
          <a:stretch/>
        </p:blipFill>
        <p:spPr>
          <a:xfrm>
            <a:off x="8189548" y="765189"/>
            <a:ext cx="3663854" cy="5670078"/>
          </a:xfrm>
          <a:prstGeom prst="rect">
            <a:avLst/>
          </a:prstGeom>
        </p:spPr>
      </p:pic>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2B7CC25-9044-E241-A826-7408F02E5574}"/>
              </a:ext>
            </a:extLst>
          </p:cNvPr>
          <p:cNvSpPr>
            <a:spLocks noGrp="1"/>
          </p:cNvSpPr>
          <p:nvPr>
            <p:ph type="title"/>
          </p:nvPr>
        </p:nvSpPr>
        <p:spPr>
          <a:xfrm>
            <a:off x="1012644" y="841664"/>
            <a:ext cx="4538649" cy="2782723"/>
          </a:xfrm>
        </p:spPr>
        <p:txBody>
          <a:bodyPr vert="horz" lIns="91440" tIns="45720" rIns="91440" bIns="45720" rtlCol="0" anchor="b">
            <a:normAutofit/>
          </a:bodyPr>
          <a:lstStyle/>
          <a:p>
            <a:r>
              <a:rPr lang="en-US" sz="4800" kern="1200">
                <a:solidFill>
                  <a:schemeClr val="bg1"/>
                </a:solidFill>
                <a:latin typeface="+mj-lt"/>
                <a:ea typeface="+mj-ea"/>
                <a:cs typeface="+mj-cs"/>
              </a:rPr>
              <a:t>Escépticos</a:t>
            </a:r>
          </a:p>
        </p:txBody>
      </p:sp>
      <p:sp>
        <p:nvSpPr>
          <p:cNvPr id="5" name="TextBox 4">
            <a:extLst>
              <a:ext uri="{FF2B5EF4-FFF2-40B4-BE49-F238E27FC236}">
                <a16:creationId xmlns:a16="http://schemas.microsoft.com/office/drawing/2014/main" id="{C5AB5B04-3673-19FC-D593-3FB4E1556AE3}"/>
              </a:ext>
            </a:extLst>
          </p:cNvPr>
          <p:cNvSpPr txBox="1"/>
          <p:nvPr/>
        </p:nvSpPr>
        <p:spPr>
          <a:xfrm>
            <a:off x="9335129" y="6870700"/>
            <a:ext cx="285687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Esta foto</a:t>
            </a:r>
            <a:r>
              <a:rPr lang="en-US" sz="700">
                <a:solidFill>
                  <a:srgbClr val="FFFFFF"/>
                </a:solidFill>
              </a:rPr>
              <a:t> de Autor desconocido se concede bajo licencia de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pic>
        <p:nvPicPr>
          <p:cNvPr id="14" name="Picture 13">
            <a:extLst>
              <a:ext uri="{FF2B5EF4-FFF2-40B4-BE49-F238E27FC236}">
                <a16:creationId xmlns:a16="http://schemas.microsoft.com/office/drawing/2014/main" id="{BDCCE8F1-4C36-4515-E111-3766466ADAA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434946" y="764117"/>
            <a:ext cx="3550707" cy="5702299"/>
          </a:xfrm>
          <a:prstGeom prst="rect">
            <a:avLst/>
          </a:prstGeom>
        </p:spPr>
      </p:pic>
      <p:sp>
        <p:nvSpPr>
          <p:cNvPr id="16" name="TextBox 15">
            <a:extLst>
              <a:ext uri="{FF2B5EF4-FFF2-40B4-BE49-F238E27FC236}">
                <a16:creationId xmlns:a16="http://schemas.microsoft.com/office/drawing/2014/main" id="{DA569128-69D2-E1C1-AB1D-2C7E1149A964}"/>
              </a:ext>
            </a:extLst>
          </p:cNvPr>
          <p:cNvSpPr txBox="1"/>
          <p:nvPr/>
        </p:nvSpPr>
        <p:spPr>
          <a:xfrm>
            <a:off x="5290080" y="6441017"/>
            <a:ext cx="1781175" cy="317500"/>
          </a:xfrm>
          <a:prstGeom prst="rect">
            <a:avLst/>
          </a:prstGeom>
        </p:spPr>
        <p:txBody>
          <a:bodyPr>
            <a:normAutofit fontScale="40000" lnSpcReduction="20000"/>
          </a:bodyPr>
          <a:lstStyle/>
          <a:p>
            <a:r>
              <a:rPr lang="en-US">
                <a:hlinkClick r:id="rId6"/>
              </a:rPr>
              <a:t>Esta foto</a:t>
            </a:r>
            <a:r>
              <a:rPr lang="en-US"/>
              <a:t> de Autor desconocido se concede bajo licencia de </a:t>
            </a:r>
            <a:r>
              <a:rPr lang="en-US">
                <a:hlinkClick r:id="rId4"/>
              </a:rPr>
              <a:t>CC BY-SA-NC</a:t>
            </a:r>
            <a:r>
              <a:rPr lang="en-US"/>
              <a:t>.</a:t>
            </a:r>
          </a:p>
        </p:txBody>
      </p:sp>
    </p:spTree>
    <p:extLst>
      <p:ext uri="{BB962C8B-B14F-4D97-AF65-F5344CB8AC3E}">
        <p14:creationId xmlns:p14="http://schemas.microsoft.com/office/powerpoint/2010/main" val="155628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6369E2-D8C6-FCDD-D9C0-0CE57A7EBBA7}"/>
              </a:ext>
            </a:extLst>
          </p:cNvPr>
          <p:cNvPicPr>
            <a:picLocks noChangeAspect="1"/>
          </p:cNvPicPr>
          <p:nvPr/>
        </p:nvPicPr>
        <p:blipFill>
          <a:blip r:embed="rId2"/>
          <a:stretch>
            <a:fillRect/>
          </a:stretch>
        </p:blipFill>
        <p:spPr>
          <a:xfrm>
            <a:off x="2654771" y="806900"/>
            <a:ext cx="9318977" cy="5140718"/>
          </a:xfrm>
          <a:prstGeom prst="rect">
            <a:avLst/>
          </a:prstGeom>
        </p:spPr>
      </p:pic>
      <p:sp>
        <p:nvSpPr>
          <p:cNvPr id="2" name="Title 1">
            <a:extLst>
              <a:ext uri="{FF2B5EF4-FFF2-40B4-BE49-F238E27FC236}">
                <a16:creationId xmlns:a16="http://schemas.microsoft.com/office/drawing/2014/main" id="{08CF0BB3-01E3-06B8-3498-376174E588F5}"/>
              </a:ext>
            </a:extLst>
          </p:cNvPr>
          <p:cNvSpPr>
            <a:spLocks noGrp="1"/>
          </p:cNvSpPr>
          <p:nvPr>
            <p:ph type="title"/>
          </p:nvPr>
        </p:nvSpPr>
        <p:spPr>
          <a:xfrm>
            <a:off x="762001" y="1141711"/>
            <a:ext cx="3234466" cy="3474364"/>
          </a:xfrm>
        </p:spPr>
        <p:txBody>
          <a:bodyPr vert="horz" lIns="91440" tIns="45720" rIns="91440" bIns="45720" rtlCol="0" anchor="t">
            <a:normAutofit/>
          </a:bodyPr>
          <a:lstStyle/>
          <a:p>
            <a:r>
              <a:rPr lang="es-ES_tradnl" sz="4000" dirty="0"/>
              <a:t>Agentes</a:t>
            </a:r>
            <a:endParaRPr lang="es-ES_tradnl" sz="4000" dirty="0">
              <a:cs typeface="Calibri Light"/>
            </a:endParaRPr>
          </a:p>
        </p:txBody>
      </p:sp>
      <p:cxnSp>
        <p:nvCxnSpPr>
          <p:cNvPr id="14" name="Straight Connector 13">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28AC27-4C0D-C101-90A1-0F6E8A0E6135}"/>
              </a:ext>
            </a:extLst>
          </p:cNvPr>
          <p:cNvSpPr txBox="1"/>
          <p:nvPr/>
        </p:nvSpPr>
        <p:spPr>
          <a:xfrm>
            <a:off x="1881" y="6492992"/>
            <a:ext cx="118119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Atribución</a:t>
            </a:r>
            <a:r>
              <a:rPr lang="en-US" dirty="0"/>
              <a:t>: De </a:t>
            </a:r>
            <a:r>
              <a:rPr lang="en-US" dirty="0" err="1"/>
              <a:t>Jhanlos</a:t>
            </a:r>
            <a:r>
              <a:rPr lang="en-US" dirty="0"/>
              <a:t> - </a:t>
            </a:r>
            <a:r>
              <a:rPr lang="en-US" dirty="0" err="1"/>
              <a:t>Template:Instituto</a:t>
            </a:r>
            <a:r>
              <a:rPr lang="en-US" dirty="0"/>
              <a:t> </a:t>
            </a:r>
            <a:r>
              <a:rPr lang="en-US" dirty="0" err="1"/>
              <a:t>Informatico</a:t>
            </a:r>
            <a:r>
              <a:rPr lang="en-US" dirty="0"/>
              <a:t> de </a:t>
            </a:r>
            <a:r>
              <a:rPr lang="en-US" dirty="0" err="1"/>
              <a:t>Ciencias</a:t>
            </a:r>
            <a:r>
              <a:rPr lang="en-US" dirty="0"/>
              <a:t> </a:t>
            </a:r>
            <a:r>
              <a:rPr lang="en-US" dirty="0" err="1"/>
              <a:t>Cognoscentes</a:t>
            </a:r>
            <a:r>
              <a:rPr lang="en-US" dirty="0"/>
              <a:t> (Arequipa - Peru)</a:t>
            </a:r>
            <a:endParaRPr lang="en-US" dirty="0">
              <a:cs typeface="Calibri"/>
            </a:endParaRPr>
          </a:p>
        </p:txBody>
      </p:sp>
    </p:spTree>
    <p:extLst>
      <p:ext uri="{BB962C8B-B14F-4D97-AF65-F5344CB8AC3E}">
        <p14:creationId xmlns:p14="http://schemas.microsoft.com/office/powerpoint/2010/main" val="33901314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Qué son la IA y el Pensamiento Computacional</vt:lpstr>
      <vt:lpstr>Resultados de aprendizaje</vt:lpstr>
      <vt:lpstr>Contenidos</vt:lpstr>
      <vt:lpstr>Definición de Inteligencia Artificial (IA)</vt:lpstr>
      <vt:lpstr>Test de Turing</vt:lpstr>
      <vt:lpstr>Test de Turing - Críticas. La habitación china de Searle</vt:lpstr>
      <vt:lpstr>Otras pruebas  - Esquemas Winograd (Winograd schemas)</vt:lpstr>
      <vt:lpstr>Escépticos</vt:lpstr>
      <vt:lpstr>Agentes</vt:lpstr>
      <vt:lpstr>Agentes</vt:lpstr>
      <vt:lpstr>Agentes</vt:lpstr>
      <vt:lpstr>Agentes</vt:lpstr>
      <vt:lpstr>Definición de Inteligencia Artificial (IA)</vt:lpstr>
      <vt:lpstr>Problemas que se pueden abordar con IA</vt:lpstr>
      <vt:lpstr>Algunos ejemplos - Problema difícil de resolver</vt:lpstr>
      <vt:lpstr>Algunos ejemplos</vt:lpstr>
      <vt:lpstr>Algunos ejemplos</vt:lpstr>
      <vt:lpstr>Algunos ejemplos – Problemas que no sabemos cómo resolver</vt:lpstr>
      <vt:lpstr>Usos de la IA</vt:lpstr>
      <vt:lpstr>Usos de la IA</vt:lpstr>
      <vt:lpstr>Definición de Pensamiento Computacional</vt:lpstr>
      <vt:lpstr>Problemas que se pueden abordar con PC</vt:lpstr>
      <vt:lpstr>Ejemplos de problemas  y PC</vt:lpstr>
      <vt:lpstr>Ejemplos de problemas y PC</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belfern@uji.es</cp:lastModifiedBy>
  <cp:revision>637</cp:revision>
  <dcterms:created xsi:type="dcterms:W3CDTF">2023-12-01T07:48:29Z</dcterms:created>
  <dcterms:modified xsi:type="dcterms:W3CDTF">2024-02-15T17:05:07Z</dcterms:modified>
</cp:coreProperties>
</file>