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79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94F0E8-A166-1A16-7F02-3AC6B1C38498}" v="641" dt="2024-02-22T14:25:53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9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7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9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8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5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6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0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1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5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esar_fernandez/9331689457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s://tcatmon.com/wiki/Apple_I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notionscapital/603683407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trustico.com/tech/10-year-iphone-timeline-phone-changed-world.php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Enigma_(m%C3%A1quina)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isintheair.org/wp/2020/03/introduzione-ai-chatbot-cosa-sono-e-a-cosa-servono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troaccion.org/charla-kasparov-vs-deep-blue-la-lucha-del-hombre-contra-la-maquina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yurenju/2016-2018-%E5%B9%B4%E5%88%9D-netflix-%E6%8E%A8%E8%96%A6%E7%B4%80%E9%8C%84%E7%89%87-67e287c62a1c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youtube.com/watch?v=WXuK6gekU1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lleunovetrine.it/accedere-a-chatgpt-dallitalia-gratis-con-e-senza-vpn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03TC6np0Nc" TargetMode="External"/><Relationship Id="rId2" Type="http://schemas.openxmlformats.org/officeDocument/2006/relationships/hyperlink" Target="https://historia.nationalgeographic.com.es/a/mecanismo-antiquitera-reune-saber-astronomico-y-astrologico-epoca_104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ainavigator.com/ai-timeline" TargetMode="External"/><Relationship Id="rId5" Type="http://schemas.openxmlformats.org/officeDocument/2006/relationships/hyperlink" Target="https://www.youtube.com/watch?v=ftn-o3n-yEI" TargetMode="External"/><Relationship Id="rId4" Type="http://schemas.openxmlformats.org/officeDocument/2006/relationships/hyperlink" Target="https://www.youtube.com/watch?v=O1BSFbsha6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j2artesanos.es/blog/el-mecanismo-de-anticitera/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pelandintecno.blogspot.com/2013/05/el-primer-ordenador-astronomico-de-la.html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laise_Pascal_Versailles.JPG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sigloscuriosos.blogspot.com/2006/06/la-pascalina.html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arles_Babbage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virtualtravelog.net/2004/03/charles-babbage-and-howard-aiken-how-the-analytical-engine-influenced-the-ibm-automatic-sequence-controlled-calculator-aka-the-harvard-mk-i-copy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rlgeeklife.com/2010/03/ada-lovelace-day-la-girl-geek-ante-litteram/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aficharoja.blogspot.com/2012/12/el-ajedrecista-un-automata-de.html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caminandopormadrid.blogspot.com/2015/06/leonardo-torres-quevedo.html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O_Turco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noloseytu.blogspot.com/2016/03/el-turco.html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7362" y="720435"/>
            <a:ext cx="4855352" cy="15073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b="1" kern="1200">
                <a:effectLst/>
                <a:latin typeface="+mj-lt"/>
                <a:ea typeface="+mj-ea"/>
                <a:cs typeface="+mj-cs"/>
              </a:rPr>
              <a:t>Historia y principales hitos de la IA</a:t>
            </a:r>
            <a:endParaRPr lang="es-ES_tradnl" b="1" kern="1200">
              <a:effectLst/>
              <a:latin typeface="+mj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7362" y="2427316"/>
            <a:ext cx="4855352" cy="35135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/>
              <a:t>Introducción a la Inteligencia Artificial y el Pensamiento Computacional</a:t>
            </a:r>
            <a:endParaRPr lang="es-ES_tradnl" dirty="0"/>
          </a:p>
          <a:p>
            <a:r>
              <a:rPr lang="es-ES_tradnl"/>
              <a:t>Óscar Belmonte Fernández</a:t>
            </a:r>
            <a:endParaRPr lang="es-ES_tradnl" dirty="0"/>
          </a:p>
          <a:p>
            <a:r>
              <a:rPr lang="es-ES_tradnl"/>
              <a:t>Universitat Jaume I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72849-DEC3-9EC4-F91A-6D02C60D4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7" r="38652" b="-4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10757-E041-35A9-4B71-0E11BE16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5018638" cy="1507375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/>
            <a:r>
              <a:rPr lang="es-ES_tradnl" dirty="0"/>
              <a:t>La irrupción del mundo digital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05EE2D0-1415-4273-C89B-6DC839561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 dirty="0"/>
              <a:t>En 1953 IBM 650 fue el primer ordenador, basado en transistores, que se fabricó en serie.</a:t>
            </a:r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C52AF-9BFA-211A-7FFD-999E30D39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568" r="32996" b="1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B86A8B-19A1-7B62-24F0-B05154628A41}"/>
              </a:ext>
            </a:extLst>
          </p:cNvPr>
          <p:cNvSpPr txBox="1"/>
          <p:nvPr/>
        </p:nvSpPr>
        <p:spPr>
          <a:xfrm>
            <a:off x="8960026" y="6657945"/>
            <a:ext cx="323197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4422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10757-E041-35A9-4B71-0E11BE16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5018638" cy="1507375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/>
            <a:r>
              <a:rPr lang="es-ES_tradnl" dirty="0"/>
              <a:t>La irrupción del mundo digital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05EE2D0-1415-4273-C89B-6DC839561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_tradnl" dirty="0"/>
              <a:t>En 1977 Apple presenta el primer ordenador personal, el Apple II.</a:t>
            </a:r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CB423-6D19-100A-59AA-6A7359C5CB83}"/>
              </a:ext>
            </a:extLst>
          </p:cNvPr>
          <p:cNvSpPr txBox="1"/>
          <p:nvPr/>
        </p:nvSpPr>
        <p:spPr>
          <a:xfrm>
            <a:off x="8960026" y="6657945"/>
            <a:ext cx="323197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D052A-301C-4207-19FB-E85665AE88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 l="26187" r="16714" b="-1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001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F6407-2430-AF8D-9A05-8AFBBC59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1507375"/>
          </a:xfrm>
        </p:spPr>
        <p:txBody>
          <a:bodyPr>
            <a:normAutofit/>
          </a:bodyPr>
          <a:lstStyle/>
          <a:p>
            <a:r>
              <a:rPr lang="es-ES_tradnl">
                <a:ea typeface="+mj-lt"/>
                <a:cs typeface="+mj-lt"/>
              </a:rPr>
              <a:t>La irrupción del mundo digital</a:t>
            </a:r>
            <a:endParaRPr lang="es-ES_tradnl" b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89AFB-8B75-E161-43BD-E23957AB5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/>
              <a:t>En 1981 IBM lanza el IBM PC.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36A13-653E-0979-69C4-0F3F58ABC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748" r="22587" b="2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1F7746-B581-A56B-839E-51CBCEBEAC4D}"/>
              </a:ext>
            </a:extLst>
          </p:cNvPr>
          <p:cNvSpPr txBox="1"/>
          <p:nvPr/>
        </p:nvSpPr>
        <p:spPr>
          <a:xfrm>
            <a:off x="9264597" y="6657945"/>
            <a:ext cx="292740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498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F6407-2430-AF8D-9A05-8AFBBC59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1507375"/>
          </a:xfrm>
        </p:spPr>
        <p:txBody>
          <a:bodyPr>
            <a:normAutofit/>
          </a:bodyPr>
          <a:lstStyle/>
          <a:p>
            <a:r>
              <a:rPr lang="es-ES_tradnl">
                <a:ea typeface="+mj-lt"/>
                <a:cs typeface="+mj-lt"/>
              </a:rPr>
              <a:t>La irrupción del mundo digital</a:t>
            </a:r>
            <a:endParaRPr lang="es-ES_tradnl" b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89AFB-8B75-E161-43BD-E23957AB5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_tradnl"/>
              <a:t>En 2007 Apple lanza el iPhone.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CEA1E2-2E1A-CB8E-CC38-922B1CF57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3870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0C86C8-140E-5612-E5B8-916291AD46EE}"/>
              </a:ext>
            </a:extLst>
          </p:cNvPr>
          <p:cNvSpPr txBox="1"/>
          <p:nvPr/>
        </p:nvSpPr>
        <p:spPr>
          <a:xfrm>
            <a:off x="9264597" y="6657945"/>
            <a:ext cx="292740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526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F6407-2430-AF8D-9A05-8AFBBC59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1507375"/>
          </a:xfrm>
        </p:spPr>
        <p:txBody>
          <a:bodyPr>
            <a:normAutofit/>
          </a:bodyPr>
          <a:lstStyle/>
          <a:p>
            <a:r>
              <a:rPr lang="es-ES_tradnl" dirty="0">
                <a:ea typeface="+mj-lt"/>
                <a:cs typeface="+mj-lt"/>
              </a:rPr>
              <a:t>La IA en el mundo digital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9B0450E-D6ED-6B28-3B61-878904C53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/>
              <a:t>Diseñada a principios del siglo XX para encriptar mensajes.</a:t>
            </a:r>
          </a:p>
          <a:p>
            <a:pPr marL="0" indent="0">
              <a:buNone/>
            </a:pPr>
            <a:r>
              <a:rPr lang="es-ES_tradnl"/>
              <a:t>Alan Turing, y su equipo de investigadores de Bletchley Park, consiguieron desencriptar los mensajes interceptados al ejercito aleman durante la 2ª guerra mundial.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92354EB-2188-BDA8-C254-4A469EABB7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420" r="8604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6B6740-6335-2D59-C821-17858E31060C}"/>
              </a:ext>
            </a:extLst>
          </p:cNvPr>
          <p:cNvSpPr txBox="1"/>
          <p:nvPr/>
        </p:nvSpPr>
        <p:spPr>
          <a:xfrm>
            <a:off x="9121929" y="6657945"/>
            <a:ext cx="307007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368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F6407-2430-AF8D-9A05-8AFBBC59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4" y="720435"/>
            <a:ext cx="4140096" cy="1507375"/>
          </a:xfrm>
        </p:spPr>
        <p:txBody>
          <a:bodyPr>
            <a:normAutofit/>
          </a:bodyPr>
          <a:lstStyle/>
          <a:p>
            <a:r>
              <a:rPr lang="es-ES_tradnl" dirty="0">
                <a:ea typeface="+mj-lt"/>
                <a:cs typeface="+mj-lt"/>
              </a:rPr>
              <a:t>La IA en el mundo digital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9B0450E-D6ED-6B28-3B61-878904C53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4" y="2427316"/>
            <a:ext cx="4140096" cy="3513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 dirty="0"/>
              <a:t>Desarrollada a mitad de los años 60, era capaz de simular una conversación con humanos. Las respuestas estaban </a:t>
            </a:r>
            <a:r>
              <a:rPr lang="es-ES_tradnl" dirty="0" err="1"/>
              <a:t>pre-programadas</a:t>
            </a:r>
            <a:r>
              <a:rPr lang="es-ES_tradnl" dirty="0"/>
              <a:t> y se basaban en los texto de las entradas.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E9BA4-C0D6-D283-20CB-22822FB6C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46464" y="2060753"/>
            <a:ext cx="4788861" cy="2736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63992E-BF4C-B452-45F0-47D97E7A1250}"/>
              </a:ext>
            </a:extLst>
          </p:cNvPr>
          <p:cNvSpPr txBox="1"/>
          <p:nvPr/>
        </p:nvSpPr>
        <p:spPr>
          <a:xfrm>
            <a:off x="7703351" y="4597190"/>
            <a:ext cx="323197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5957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F6407-2430-AF8D-9A05-8AFBBC59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1507375"/>
          </a:xfrm>
        </p:spPr>
        <p:txBody>
          <a:bodyPr>
            <a:normAutofit/>
          </a:bodyPr>
          <a:lstStyle/>
          <a:p>
            <a:r>
              <a:rPr lang="es-ES_tradnl" dirty="0">
                <a:ea typeface="+mj-lt"/>
                <a:cs typeface="+mj-lt"/>
              </a:rPr>
              <a:t>La IA en el mundo digital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9B0450E-D6ED-6B28-3B61-878904C53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 dirty="0"/>
              <a:t>Desarrollada a mitad de los años 90, e inspirada en Eliza, es capaz de mantener una conversación con humanos, aunque no pasa el test de Turing.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CE065-8EBC-1A3B-9C3F-21C3A59BF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7" r="26163" b="-1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8340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7DC12D2C-21A1-44CF-BA29-D0EE453AB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F6407-2430-AF8D-9A05-8AFBBC59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3" y="4084869"/>
            <a:ext cx="3439876" cy="2005151"/>
          </a:xfrm>
        </p:spPr>
        <p:txBody>
          <a:bodyPr anchor="t">
            <a:normAutofit/>
          </a:bodyPr>
          <a:lstStyle/>
          <a:p>
            <a:r>
              <a:rPr lang="es-ES_tradnl" dirty="0">
                <a:ea typeface="+mj-lt"/>
                <a:cs typeface="+mj-lt"/>
              </a:rPr>
              <a:t>La IA en el mundo digital</a:t>
            </a:r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5598DD8-827C-48DB-AD4F-AEBB72483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557"/>
            <a:ext cx="5223349" cy="3420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34">
            <a:extLst>
              <a:ext uri="{FF2B5EF4-FFF2-40B4-BE49-F238E27FC236}">
                <a16:creationId xmlns:a16="http://schemas.microsoft.com/office/drawing/2014/main" id="{EB40E5E0-6677-497A-8E9D-E8575E276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783473" y="3856"/>
            <a:ext cx="3439876" cy="341482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AC46E49D-1D37-455E-BDA2-28DAF3721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55978" y="-1558"/>
            <a:ext cx="3439878" cy="3420239"/>
          </a:xfrm>
          <a:custGeom>
            <a:avLst/>
            <a:gdLst>
              <a:gd name="connsiteX0" fmla="*/ 3439878 w 3439878"/>
              <a:gd name="connsiteY0" fmla="*/ 3420239 h 3420239"/>
              <a:gd name="connsiteX1" fmla="*/ 0 w 3439878"/>
              <a:gd name="connsiteY1" fmla="*/ 3420239 h 3420239"/>
              <a:gd name="connsiteX2" fmla="*/ 0 w 3439878"/>
              <a:gd name="connsiteY2" fmla="*/ 0 h 3420239"/>
              <a:gd name="connsiteX3" fmla="*/ 3856 w 3439878"/>
              <a:gd name="connsiteY3" fmla="*/ 0 h 3420239"/>
              <a:gd name="connsiteX4" fmla="*/ 3856 w 3439878"/>
              <a:gd name="connsiteY4" fmla="*/ 133338 h 3420239"/>
              <a:gd name="connsiteX5" fmla="*/ 5641 w 3439878"/>
              <a:gd name="connsiteY5" fmla="*/ 203263 h 3420239"/>
              <a:gd name="connsiteX6" fmla="*/ 3347718 w 3439878"/>
              <a:gd name="connsiteY6" fmla="*/ 3415186 h 3420239"/>
              <a:gd name="connsiteX7" fmla="*/ 3427612 w 3439878"/>
              <a:gd name="connsiteY7" fmla="*/ 3417124 h 3420239"/>
              <a:gd name="connsiteX8" fmla="*/ 3856 w 3439878"/>
              <a:gd name="connsiteY8" fmla="*/ 3417124 h 3420239"/>
              <a:gd name="connsiteX9" fmla="*/ 3856 w 3439878"/>
              <a:gd name="connsiteY9" fmla="*/ 3418681 h 3420239"/>
              <a:gd name="connsiteX10" fmla="*/ 3439878 w 3439878"/>
              <a:gd name="connsiteY10" fmla="*/ 3418681 h 342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9878" h="3420239">
                <a:moveTo>
                  <a:pt x="3439878" y="3420239"/>
                </a:moveTo>
                <a:lnTo>
                  <a:pt x="0" y="3420239"/>
                </a:lnTo>
                <a:lnTo>
                  <a:pt x="0" y="0"/>
                </a:lnTo>
                <a:lnTo>
                  <a:pt x="3856" y="0"/>
                </a:lnTo>
                <a:lnTo>
                  <a:pt x="3856" y="133338"/>
                </a:lnTo>
                <a:lnTo>
                  <a:pt x="5641" y="203263"/>
                </a:lnTo>
                <a:cubicBezTo>
                  <a:pt x="94351" y="1936677"/>
                  <a:pt x="1541917" y="3327355"/>
                  <a:pt x="3347718" y="3415186"/>
                </a:cubicBezTo>
                <a:lnTo>
                  <a:pt x="3427612" y="3417124"/>
                </a:lnTo>
                <a:lnTo>
                  <a:pt x="3856" y="3417124"/>
                </a:lnTo>
                <a:lnTo>
                  <a:pt x="3856" y="3418681"/>
                </a:lnTo>
                <a:lnTo>
                  <a:pt x="3439878" y="3418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511785-5986-0066-1AF7-4C557EA190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723" b="1012"/>
          <a:stretch/>
        </p:blipFill>
        <p:spPr>
          <a:xfrm>
            <a:off x="5216651" y="-1558"/>
            <a:ext cx="6979975" cy="3420240"/>
          </a:xfrm>
          <a:custGeom>
            <a:avLst/>
            <a:gdLst/>
            <a:ahLst/>
            <a:cxnLst/>
            <a:rect l="l" t="t" r="r" b="b"/>
            <a:pathLst>
              <a:path w="6979975" h="3420240">
                <a:moveTo>
                  <a:pt x="13648" y="0"/>
                </a:moveTo>
                <a:lnTo>
                  <a:pt x="6979975" y="0"/>
                </a:lnTo>
                <a:lnTo>
                  <a:pt x="6979975" y="1557"/>
                </a:lnTo>
                <a:lnTo>
                  <a:pt x="3556219" y="1557"/>
                </a:lnTo>
                <a:lnTo>
                  <a:pt x="3636113" y="3495"/>
                </a:lnTo>
                <a:cubicBezTo>
                  <a:pt x="5441914" y="91326"/>
                  <a:pt x="6889480" y="1482004"/>
                  <a:pt x="6978190" y="3215418"/>
                </a:cubicBezTo>
                <a:lnTo>
                  <a:pt x="6979975" y="3285343"/>
                </a:lnTo>
                <a:lnTo>
                  <a:pt x="6979975" y="3420240"/>
                </a:lnTo>
                <a:lnTo>
                  <a:pt x="13648" y="3420240"/>
                </a:lnTo>
                <a:lnTo>
                  <a:pt x="13648" y="3420238"/>
                </a:lnTo>
                <a:lnTo>
                  <a:pt x="0" y="3420238"/>
                </a:lnTo>
                <a:lnTo>
                  <a:pt x="0" y="1557"/>
                </a:lnTo>
                <a:lnTo>
                  <a:pt x="13648" y="1557"/>
                </a:lnTo>
                <a:close/>
              </a:path>
            </a:pathLst>
          </a:cu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9B0450E-D6ED-6B28-3B61-878904C53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651" y="4084869"/>
            <a:ext cx="5885987" cy="20051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 dirty="0"/>
              <a:t>En 1996 </a:t>
            </a:r>
            <a:r>
              <a:rPr lang="es-ES_tradnl" dirty="0" err="1"/>
              <a:t>Kasparov</a:t>
            </a:r>
            <a:r>
              <a:rPr lang="es-ES_tradnl" dirty="0"/>
              <a:t> derrota a </a:t>
            </a:r>
            <a:r>
              <a:rPr lang="es-ES_tradnl" dirty="0" err="1"/>
              <a:t>DeepBlue</a:t>
            </a:r>
            <a:r>
              <a:rPr lang="es-ES_tradnl" dirty="0"/>
              <a:t> , un programa desarrollado por IBM, 4 a 2.</a:t>
            </a:r>
          </a:p>
          <a:p>
            <a:pPr marL="0" indent="0">
              <a:buNone/>
            </a:pPr>
            <a:r>
              <a:rPr lang="es-ES_tradnl" dirty="0"/>
              <a:t>Un año más tarde, en 1997, </a:t>
            </a:r>
            <a:r>
              <a:rPr lang="es-ES_tradnl" dirty="0" err="1"/>
              <a:t>Kasparov</a:t>
            </a:r>
            <a:r>
              <a:rPr lang="es-ES_tradnl" dirty="0"/>
              <a:t> es derrotado por </a:t>
            </a:r>
            <a:r>
              <a:rPr lang="es-ES_tradnl" dirty="0" err="1"/>
              <a:t>DeepBlue</a:t>
            </a:r>
            <a:r>
              <a:rPr lang="es-ES_tradnl" dirty="0"/>
              <a:t> 31/2 - 2 1/2.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DD11B-C880-2F61-C16C-1F64F1F8FD73}"/>
              </a:ext>
            </a:extLst>
          </p:cNvPr>
          <p:cNvSpPr txBox="1"/>
          <p:nvPr/>
        </p:nvSpPr>
        <p:spPr>
          <a:xfrm>
            <a:off x="9264597" y="6657945"/>
            <a:ext cx="292740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9371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7DC12D2C-21A1-44CF-BA29-D0EE453AB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F6407-2430-AF8D-9A05-8AFBBC59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3" y="4084869"/>
            <a:ext cx="3439876" cy="2005151"/>
          </a:xfrm>
        </p:spPr>
        <p:txBody>
          <a:bodyPr anchor="t">
            <a:normAutofit/>
          </a:bodyPr>
          <a:lstStyle/>
          <a:p>
            <a:r>
              <a:rPr lang="es-ES_tradnl" dirty="0">
                <a:ea typeface="+mj-lt"/>
                <a:cs typeface="+mj-lt"/>
              </a:rPr>
              <a:t>La IA en el mundo digital</a:t>
            </a:r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5598DD8-827C-48DB-AD4F-AEBB72483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557"/>
            <a:ext cx="5223349" cy="3420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34">
            <a:extLst>
              <a:ext uri="{FF2B5EF4-FFF2-40B4-BE49-F238E27FC236}">
                <a16:creationId xmlns:a16="http://schemas.microsoft.com/office/drawing/2014/main" id="{EB40E5E0-6677-497A-8E9D-E8575E276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783473" y="3856"/>
            <a:ext cx="3439876" cy="341482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C46E49D-1D37-455E-BDA2-28DAF3721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55978" y="-1558"/>
            <a:ext cx="3439878" cy="3420239"/>
          </a:xfrm>
          <a:custGeom>
            <a:avLst/>
            <a:gdLst>
              <a:gd name="connsiteX0" fmla="*/ 3439878 w 3439878"/>
              <a:gd name="connsiteY0" fmla="*/ 3420239 h 3420239"/>
              <a:gd name="connsiteX1" fmla="*/ 0 w 3439878"/>
              <a:gd name="connsiteY1" fmla="*/ 3420239 h 3420239"/>
              <a:gd name="connsiteX2" fmla="*/ 0 w 3439878"/>
              <a:gd name="connsiteY2" fmla="*/ 0 h 3420239"/>
              <a:gd name="connsiteX3" fmla="*/ 3856 w 3439878"/>
              <a:gd name="connsiteY3" fmla="*/ 0 h 3420239"/>
              <a:gd name="connsiteX4" fmla="*/ 3856 w 3439878"/>
              <a:gd name="connsiteY4" fmla="*/ 133338 h 3420239"/>
              <a:gd name="connsiteX5" fmla="*/ 5641 w 3439878"/>
              <a:gd name="connsiteY5" fmla="*/ 203263 h 3420239"/>
              <a:gd name="connsiteX6" fmla="*/ 3347718 w 3439878"/>
              <a:gd name="connsiteY6" fmla="*/ 3415186 h 3420239"/>
              <a:gd name="connsiteX7" fmla="*/ 3427612 w 3439878"/>
              <a:gd name="connsiteY7" fmla="*/ 3417124 h 3420239"/>
              <a:gd name="connsiteX8" fmla="*/ 3856 w 3439878"/>
              <a:gd name="connsiteY8" fmla="*/ 3417124 h 3420239"/>
              <a:gd name="connsiteX9" fmla="*/ 3856 w 3439878"/>
              <a:gd name="connsiteY9" fmla="*/ 3418681 h 3420239"/>
              <a:gd name="connsiteX10" fmla="*/ 3439878 w 3439878"/>
              <a:gd name="connsiteY10" fmla="*/ 3418681 h 342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9878" h="3420239">
                <a:moveTo>
                  <a:pt x="3439878" y="3420239"/>
                </a:moveTo>
                <a:lnTo>
                  <a:pt x="0" y="3420239"/>
                </a:lnTo>
                <a:lnTo>
                  <a:pt x="0" y="0"/>
                </a:lnTo>
                <a:lnTo>
                  <a:pt x="3856" y="0"/>
                </a:lnTo>
                <a:lnTo>
                  <a:pt x="3856" y="133338"/>
                </a:lnTo>
                <a:lnTo>
                  <a:pt x="5641" y="203263"/>
                </a:lnTo>
                <a:cubicBezTo>
                  <a:pt x="94351" y="1936677"/>
                  <a:pt x="1541917" y="3327355"/>
                  <a:pt x="3347718" y="3415186"/>
                </a:cubicBezTo>
                <a:lnTo>
                  <a:pt x="3427612" y="3417124"/>
                </a:lnTo>
                <a:lnTo>
                  <a:pt x="3856" y="3417124"/>
                </a:lnTo>
                <a:lnTo>
                  <a:pt x="3856" y="3418681"/>
                </a:lnTo>
                <a:lnTo>
                  <a:pt x="3439878" y="3418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F491F2-1ABA-2024-E48B-B91ED4862B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888"/>
          <a:stretch/>
        </p:blipFill>
        <p:spPr>
          <a:xfrm>
            <a:off x="5216651" y="-1558"/>
            <a:ext cx="6979975" cy="3420240"/>
          </a:xfrm>
          <a:custGeom>
            <a:avLst/>
            <a:gdLst/>
            <a:ahLst/>
            <a:cxnLst/>
            <a:rect l="l" t="t" r="r" b="b"/>
            <a:pathLst>
              <a:path w="6979975" h="3420240">
                <a:moveTo>
                  <a:pt x="13648" y="0"/>
                </a:moveTo>
                <a:lnTo>
                  <a:pt x="6979975" y="0"/>
                </a:lnTo>
                <a:lnTo>
                  <a:pt x="6979975" y="1557"/>
                </a:lnTo>
                <a:lnTo>
                  <a:pt x="3556219" y="1557"/>
                </a:lnTo>
                <a:lnTo>
                  <a:pt x="3636113" y="3495"/>
                </a:lnTo>
                <a:cubicBezTo>
                  <a:pt x="5441914" y="91326"/>
                  <a:pt x="6889480" y="1482004"/>
                  <a:pt x="6978190" y="3215418"/>
                </a:cubicBezTo>
                <a:lnTo>
                  <a:pt x="6979975" y="3285343"/>
                </a:lnTo>
                <a:lnTo>
                  <a:pt x="6979975" y="3420240"/>
                </a:lnTo>
                <a:lnTo>
                  <a:pt x="13648" y="3420240"/>
                </a:lnTo>
                <a:lnTo>
                  <a:pt x="13648" y="3420238"/>
                </a:lnTo>
                <a:lnTo>
                  <a:pt x="0" y="3420238"/>
                </a:lnTo>
                <a:lnTo>
                  <a:pt x="0" y="1557"/>
                </a:lnTo>
                <a:lnTo>
                  <a:pt x="13648" y="1557"/>
                </a:lnTo>
                <a:close/>
              </a:path>
            </a:pathLst>
          </a:cu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9B0450E-D6ED-6B28-3B61-878904C53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651" y="4084869"/>
            <a:ext cx="5885987" cy="20051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 dirty="0"/>
              <a:t>En 2016 el capeón de </a:t>
            </a:r>
            <a:r>
              <a:rPr lang="es-ES_tradnl" err="1"/>
              <a:t>Go</a:t>
            </a:r>
            <a:r>
              <a:rPr lang="es-ES_tradnl" dirty="0"/>
              <a:t>, Lee </a:t>
            </a:r>
            <a:r>
              <a:rPr lang="es-ES_tradnl" err="1"/>
              <a:t>Sedol</a:t>
            </a:r>
            <a:r>
              <a:rPr lang="es-ES_tradnl" dirty="0"/>
              <a:t>, fue derrotado por </a:t>
            </a:r>
            <a:r>
              <a:rPr lang="es-ES_tradnl" err="1"/>
              <a:t>AlphaGo</a:t>
            </a:r>
            <a:r>
              <a:rPr lang="es-ES_tradnl" dirty="0"/>
              <a:t> un programa desarrollado por Google.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>
                <a:hlinkClick r:id="rId4"/>
              </a:rPr>
              <a:t>AlphaGo – The Movie</a:t>
            </a:r>
            <a:endParaRPr lang="es-ES_trad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D6A2DD-5BFB-49A2-A3D0-C497729F5ADA}"/>
              </a:ext>
            </a:extLst>
          </p:cNvPr>
          <p:cNvSpPr txBox="1"/>
          <p:nvPr/>
        </p:nvSpPr>
        <p:spPr>
          <a:xfrm>
            <a:off x="9121929" y="6657945"/>
            <a:ext cx="307007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0537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7DC12D2C-21A1-44CF-BA29-D0EE453AB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F6407-2430-AF8D-9A05-8AFBBC59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3" y="4084869"/>
            <a:ext cx="3439876" cy="2005151"/>
          </a:xfrm>
        </p:spPr>
        <p:txBody>
          <a:bodyPr anchor="t">
            <a:normAutofit/>
          </a:bodyPr>
          <a:lstStyle/>
          <a:p>
            <a:r>
              <a:rPr lang="es-ES_tradnl" dirty="0">
                <a:ea typeface="+mj-lt"/>
                <a:cs typeface="+mj-lt"/>
              </a:rPr>
              <a:t>La IA en el mundo digital</a:t>
            </a:r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5598DD8-827C-48DB-AD4F-AEBB72483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557"/>
            <a:ext cx="5223349" cy="3420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34">
            <a:extLst>
              <a:ext uri="{FF2B5EF4-FFF2-40B4-BE49-F238E27FC236}">
                <a16:creationId xmlns:a16="http://schemas.microsoft.com/office/drawing/2014/main" id="{EB40E5E0-6677-497A-8E9D-E8575E276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783473" y="3856"/>
            <a:ext cx="3439876" cy="341482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AC46E49D-1D37-455E-BDA2-28DAF3721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55978" y="-1558"/>
            <a:ext cx="3439878" cy="3420239"/>
          </a:xfrm>
          <a:custGeom>
            <a:avLst/>
            <a:gdLst>
              <a:gd name="connsiteX0" fmla="*/ 3439878 w 3439878"/>
              <a:gd name="connsiteY0" fmla="*/ 3420239 h 3420239"/>
              <a:gd name="connsiteX1" fmla="*/ 0 w 3439878"/>
              <a:gd name="connsiteY1" fmla="*/ 3420239 h 3420239"/>
              <a:gd name="connsiteX2" fmla="*/ 0 w 3439878"/>
              <a:gd name="connsiteY2" fmla="*/ 0 h 3420239"/>
              <a:gd name="connsiteX3" fmla="*/ 3856 w 3439878"/>
              <a:gd name="connsiteY3" fmla="*/ 0 h 3420239"/>
              <a:gd name="connsiteX4" fmla="*/ 3856 w 3439878"/>
              <a:gd name="connsiteY4" fmla="*/ 133338 h 3420239"/>
              <a:gd name="connsiteX5" fmla="*/ 5641 w 3439878"/>
              <a:gd name="connsiteY5" fmla="*/ 203263 h 3420239"/>
              <a:gd name="connsiteX6" fmla="*/ 3347718 w 3439878"/>
              <a:gd name="connsiteY6" fmla="*/ 3415186 h 3420239"/>
              <a:gd name="connsiteX7" fmla="*/ 3427612 w 3439878"/>
              <a:gd name="connsiteY7" fmla="*/ 3417124 h 3420239"/>
              <a:gd name="connsiteX8" fmla="*/ 3856 w 3439878"/>
              <a:gd name="connsiteY8" fmla="*/ 3417124 h 3420239"/>
              <a:gd name="connsiteX9" fmla="*/ 3856 w 3439878"/>
              <a:gd name="connsiteY9" fmla="*/ 3418681 h 3420239"/>
              <a:gd name="connsiteX10" fmla="*/ 3439878 w 3439878"/>
              <a:gd name="connsiteY10" fmla="*/ 3418681 h 342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9878" h="3420239">
                <a:moveTo>
                  <a:pt x="3439878" y="3420239"/>
                </a:moveTo>
                <a:lnTo>
                  <a:pt x="0" y="3420239"/>
                </a:lnTo>
                <a:lnTo>
                  <a:pt x="0" y="0"/>
                </a:lnTo>
                <a:lnTo>
                  <a:pt x="3856" y="0"/>
                </a:lnTo>
                <a:lnTo>
                  <a:pt x="3856" y="133338"/>
                </a:lnTo>
                <a:lnTo>
                  <a:pt x="5641" y="203263"/>
                </a:lnTo>
                <a:cubicBezTo>
                  <a:pt x="94351" y="1936677"/>
                  <a:pt x="1541917" y="3327355"/>
                  <a:pt x="3347718" y="3415186"/>
                </a:cubicBezTo>
                <a:lnTo>
                  <a:pt x="3427612" y="3417124"/>
                </a:lnTo>
                <a:lnTo>
                  <a:pt x="3856" y="3417124"/>
                </a:lnTo>
                <a:lnTo>
                  <a:pt x="3856" y="3418681"/>
                </a:lnTo>
                <a:lnTo>
                  <a:pt x="3439878" y="3418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B4FDDB-15CA-220E-0456-021835C982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665"/>
          <a:stretch/>
        </p:blipFill>
        <p:spPr>
          <a:xfrm>
            <a:off x="5216651" y="-1558"/>
            <a:ext cx="6979975" cy="3420240"/>
          </a:xfrm>
          <a:custGeom>
            <a:avLst/>
            <a:gdLst/>
            <a:ahLst/>
            <a:cxnLst/>
            <a:rect l="l" t="t" r="r" b="b"/>
            <a:pathLst>
              <a:path w="6979975" h="3420240">
                <a:moveTo>
                  <a:pt x="13648" y="0"/>
                </a:moveTo>
                <a:lnTo>
                  <a:pt x="6979975" y="0"/>
                </a:lnTo>
                <a:lnTo>
                  <a:pt x="6979975" y="1557"/>
                </a:lnTo>
                <a:lnTo>
                  <a:pt x="3556219" y="1557"/>
                </a:lnTo>
                <a:lnTo>
                  <a:pt x="3636113" y="3495"/>
                </a:lnTo>
                <a:cubicBezTo>
                  <a:pt x="5441914" y="91326"/>
                  <a:pt x="6889480" y="1482004"/>
                  <a:pt x="6978190" y="3215418"/>
                </a:cubicBezTo>
                <a:lnTo>
                  <a:pt x="6979975" y="3285343"/>
                </a:lnTo>
                <a:lnTo>
                  <a:pt x="6979975" y="3420240"/>
                </a:lnTo>
                <a:lnTo>
                  <a:pt x="13648" y="3420240"/>
                </a:lnTo>
                <a:lnTo>
                  <a:pt x="13648" y="3420238"/>
                </a:lnTo>
                <a:lnTo>
                  <a:pt x="0" y="3420238"/>
                </a:lnTo>
                <a:lnTo>
                  <a:pt x="0" y="1557"/>
                </a:lnTo>
                <a:lnTo>
                  <a:pt x="13648" y="1557"/>
                </a:lnTo>
                <a:close/>
              </a:path>
            </a:pathLst>
          </a:cu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9B0450E-D6ED-6B28-3B61-878904C53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651" y="4084869"/>
            <a:ext cx="5885987" cy="20051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 dirty="0" err="1"/>
              <a:t>OpenAI</a:t>
            </a:r>
            <a:r>
              <a:rPr lang="es-ES_tradnl" dirty="0"/>
              <a:t> presentó </a:t>
            </a:r>
            <a:r>
              <a:rPr lang="es-ES_tradnl" dirty="0" err="1"/>
              <a:t>ChatPGT</a:t>
            </a:r>
            <a:r>
              <a:rPr lang="es-ES_tradnl" dirty="0"/>
              <a:t> en 2022. Hace uso de redes neuronales profundas. Es capaz de conversar, realizar resúmenes, crear páginas web,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B1715-D9ED-A3A5-0EFD-BAEB3CF79CDC}"/>
              </a:ext>
            </a:extLst>
          </p:cNvPr>
          <p:cNvSpPr txBox="1"/>
          <p:nvPr/>
        </p:nvSpPr>
        <p:spPr>
          <a:xfrm>
            <a:off x="9112311" y="6657945"/>
            <a:ext cx="307968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902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9974F-2E66-1209-77AD-B732ADC7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1507375"/>
          </a:xfrm>
        </p:spPr>
        <p:txBody>
          <a:bodyPr>
            <a:normAutofit/>
          </a:bodyPr>
          <a:lstStyle/>
          <a:p>
            <a:r>
              <a:rPr lang="es-ES_tradnl"/>
              <a:t>Resultados de aprendizaje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648C0-DA59-BC67-1AD7-8EC7BB3FB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dirty="0"/>
              <a:t>Resumir algunos de los principales hitos de la IA antes de la aparición del mundo digital.</a:t>
            </a:r>
          </a:p>
          <a:p>
            <a:r>
              <a:rPr lang="es-ES_tradnl" dirty="0"/>
              <a:t>Resumir algunos de los principales hitos de la IA en el mundo digital.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Bombilla en fondo amarillo con rayos de luz y cable pintados">
            <a:extLst>
              <a:ext uri="{FF2B5EF4-FFF2-40B4-BE49-F238E27FC236}">
                <a16:creationId xmlns:a16="http://schemas.microsoft.com/office/drawing/2014/main" id="{EDA59E1B-E631-BF8F-9B60-B0DA22B71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45" r="5417" b="1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6159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F6407-2430-AF8D-9A05-8AFBBC59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1507375"/>
          </a:xfrm>
        </p:spPr>
        <p:txBody>
          <a:bodyPr>
            <a:normAutofit/>
          </a:bodyPr>
          <a:lstStyle/>
          <a:p>
            <a:r>
              <a:rPr lang="es-ES_tradnl" dirty="0">
                <a:ea typeface="+mj-lt"/>
                <a:cs typeface="+mj-lt"/>
              </a:rPr>
              <a:t>La IA en el mundo digital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9B0450E-D6ED-6B28-3B61-878904C53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 dirty="0" err="1"/>
              <a:t>OpenAI</a:t>
            </a:r>
            <a:r>
              <a:rPr lang="es-ES_tradnl" dirty="0"/>
              <a:t> también ha desarrollado DALL-E una herramienta capaz de generar imágenes a partir del texto que proporciona una persona.</a:t>
            </a: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AE967-D21A-686E-D4DE-65BD8EF9A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93" r="26570" b="-2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790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F6407-2430-AF8D-9A05-8AFBBC59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1507375"/>
          </a:xfrm>
        </p:spPr>
        <p:txBody>
          <a:bodyPr>
            <a:normAutofit/>
          </a:bodyPr>
          <a:lstStyle/>
          <a:p>
            <a:r>
              <a:rPr lang="es-ES_tradnl" dirty="0">
                <a:ea typeface="+mj-lt"/>
                <a:cs typeface="+mj-lt"/>
              </a:rPr>
              <a:t>La IA en el mundo digital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9B0450E-D6ED-6B28-3B61-878904C53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 dirty="0"/>
              <a:t>La última presentación de </a:t>
            </a:r>
            <a:r>
              <a:rPr lang="es-ES_tradnl" dirty="0" err="1"/>
              <a:t>OpenAI</a:t>
            </a:r>
            <a:r>
              <a:rPr lang="es-ES_tradnl" dirty="0"/>
              <a:t> Sora, una herramienta capaz de generar vídeo a partir de la entrada proporcionada por una persona.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C7C54-E8CA-EA81-66ED-2FBC5EC43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8" r="18545" b="-2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5015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7DC12D2C-21A1-44CF-BA29-D0EE453AB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F6407-2430-AF8D-9A05-8AFBBC59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3" y="4084869"/>
            <a:ext cx="3439876" cy="2005151"/>
          </a:xfrm>
        </p:spPr>
        <p:txBody>
          <a:bodyPr anchor="t">
            <a:normAutofit/>
          </a:bodyPr>
          <a:lstStyle/>
          <a:p>
            <a:r>
              <a:rPr lang="es-ES_tradnl" dirty="0">
                <a:ea typeface="+mj-lt"/>
                <a:cs typeface="+mj-lt"/>
              </a:rPr>
              <a:t>La IA en el mundo digital</a:t>
            </a:r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5598DD8-827C-48DB-AD4F-AEBB72483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557"/>
            <a:ext cx="5223349" cy="3420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34">
            <a:extLst>
              <a:ext uri="{FF2B5EF4-FFF2-40B4-BE49-F238E27FC236}">
                <a16:creationId xmlns:a16="http://schemas.microsoft.com/office/drawing/2014/main" id="{EB40E5E0-6677-497A-8E9D-E8575E276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783473" y="3856"/>
            <a:ext cx="3439876" cy="341482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AC46E49D-1D37-455E-BDA2-28DAF3721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55978" y="-1558"/>
            <a:ext cx="3439878" cy="3420239"/>
          </a:xfrm>
          <a:custGeom>
            <a:avLst/>
            <a:gdLst>
              <a:gd name="connsiteX0" fmla="*/ 3439878 w 3439878"/>
              <a:gd name="connsiteY0" fmla="*/ 3420239 h 3420239"/>
              <a:gd name="connsiteX1" fmla="*/ 0 w 3439878"/>
              <a:gd name="connsiteY1" fmla="*/ 3420239 h 3420239"/>
              <a:gd name="connsiteX2" fmla="*/ 0 w 3439878"/>
              <a:gd name="connsiteY2" fmla="*/ 0 h 3420239"/>
              <a:gd name="connsiteX3" fmla="*/ 3856 w 3439878"/>
              <a:gd name="connsiteY3" fmla="*/ 0 h 3420239"/>
              <a:gd name="connsiteX4" fmla="*/ 3856 w 3439878"/>
              <a:gd name="connsiteY4" fmla="*/ 133338 h 3420239"/>
              <a:gd name="connsiteX5" fmla="*/ 5641 w 3439878"/>
              <a:gd name="connsiteY5" fmla="*/ 203263 h 3420239"/>
              <a:gd name="connsiteX6" fmla="*/ 3347718 w 3439878"/>
              <a:gd name="connsiteY6" fmla="*/ 3415186 h 3420239"/>
              <a:gd name="connsiteX7" fmla="*/ 3427612 w 3439878"/>
              <a:gd name="connsiteY7" fmla="*/ 3417124 h 3420239"/>
              <a:gd name="connsiteX8" fmla="*/ 3856 w 3439878"/>
              <a:gd name="connsiteY8" fmla="*/ 3417124 h 3420239"/>
              <a:gd name="connsiteX9" fmla="*/ 3856 w 3439878"/>
              <a:gd name="connsiteY9" fmla="*/ 3418681 h 3420239"/>
              <a:gd name="connsiteX10" fmla="*/ 3439878 w 3439878"/>
              <a:gd name="connsiteY10" fmla="*/ 3418681 h 342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9878" h="3420239">
                <a:moveTo>
                  <a:pt x="3439878" y="3420239"/>
                </a:moveTo>
                <a:lnTo>
                  <a:pt x="0" y="3420239"/>
                </a:lnTo>
                <a:lnTo>
                  <a:pt x="0" y="0"/>
                </a:lnTo>
                <a:lnTo>
                  <a:pt x="3856" y="0"/>
                </a:lnTo>
                <a:lnTo>
                  <a:pt x="3856" y="133338"/>
                </a:lnTo>
                <a:lnTo>
                  <a:pt x="5641" y="203263"/>
                </a:lnTo>
                <a:cubicBezTo>
                  <a:pt x="94351" y="1936677"/>
                  <a:pt x="1541917" y="3327355"/>
                  <a:pt x="3347718" y="3415186"/>
                </a:cubicBezTo>
                <a:lnTo>
                  <a:pt x="3427612" y="3417124"/>
                </a:lnTo>
                <a:lnTo>
                  <a:pt x="3856" y="3417124"/>
                </a:lnTo>
                <a:lnTo>
                  <a:pt x="3856" y="3418681"/>
                </a:lnTo>
                <a:lnTo>
                  <a:pt x="3439878" y="3418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D3159-9678-96AD-8166-8382AB5C7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86"/>
          <a:stretch/>
        </p:blipFill>
        <p:spPr>
          <a:xfrm>
            <a:off x="5216651" y="-1558"/>
            <a:ext cx="6979975" cy="3420240"/>
          </a:xfrm>
          <a:custGeom>
            <a:avLst/>
            <a:gdLst/>
            <a:ahLst/>
            <a:cxnLst/>
            <a:rect l="l" t="t" r="r" b="b"/>
            <a:pathLst>
              <a:path w="6979975" h="3420240">
                <a:moveTo>
                  <a:pt x="13648" y="0"/>
                </a:moveTo>
                <a:lnTo>
                  <a:pt x="6979975" y="0"/>
                </a:lnTo>
                <a:lnTo>
                  <a:pt x="6979975" y="1557"/>
                </a:lnTo>
                <a:lnTo>
                  <a:pt x="3556219" y="1557"/>
                </a:lnTo>
                <a:lnTo>
                  <a:pt x="3636113" y="3495"/>
                </a:lnTo>
                <a:cubicBezTo>
                  <a:pt x="5441914" y="91326"/>
                  <a:pt x="6889480" y="1482004"/>
                  <a:pt x="6978190" y="3215418"/>
                </a:cubicBezTo>
                <a:lnTo>
                  <a:pt x="6979975" y="3285343"/>
                </a:lnTo>
                <a:lnTo>
                  <a:pt x="6979975" y="3420240"/>
                </a:lnTo>
                <a:lnTo>
                  <a:pt x="13648" y="3420240"/>
                </a:lnTo>
                <a:lnTo>
                  <a:pt x="13648" y="3420238"/>
                </a:lnTo>
                <a:lnTo>
                  <a:pt x="0" y="3420238"/>
                </a:lnTo>
                <a:lnTo>
                  <a:pt x="0" y="1557"/>
                </a:lnTo>
                <a:lnTo>
                  <a:pt x="13648" y="1557"/>
                </a:lnTo>
                <a:close/>
              </a:path>
            </a:pathLst>
          </a:cu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9B0450E-D6ED-6B28-3B61-878904C53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651" y="4084869"/>
            <a:ext cx="5885987" cy="20051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 dirty="0"/>
              <a:t>Las grandes empresas tecnológicas tienen sus propias apuestas por la IA. Google presentó a Gemini (</a:t>
            </a:r>
            <a:r>
              <a:rPr lang="es-ES_tradnl" dirty="0" err="1"/>
              <a:t>ChatGPT</a:t>
            </a:r>
            <a:r>
              <a:rPr lang="es-ES_tradn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67810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7DC12D2C-21A1-44CF-BA29-D0EE453AB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F6407-2430-AF8D-9A05-8AFBBC59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3" y="4084869"/>
            <a:ext cx="3439876" cy="2005151"/>
          </a:xfrm>
        </p:spPr>
        <p:txBody>
          <a:bodyPr anchor="t">
            <a:normAutofit/>
          </a:bodyPr>
          <a:lstStyle/>
          <a:p>
            <a:r>
              <a:rPr lang="es-ES_tradnl" dirty="0">
                <a:ea typeface="+mj-lt"/>
                <a:cs typeface="+mj-lt"/>
              </a:rPr>
              <a:t>La IA en el mundo digital</a:t>
            </a:r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5598DD8-827C-48DB-AD4F-AEBB72483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557"/>
            <a:ext cx="5223349" cy="3420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34">
            <a:extLst>
              <a:ext uri="{FF2B5EF4-FFF2-40B4-BE49-F238E27FC236}">
                <a16:creationId xmlns:a16="http://schemas.microsoft.com/office/drawing/2014/main" id="{EB40E5E0-6677-497A-8E9D-E8575E276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783473" y="3856"/>
            <a:ext cx="3439876" cy="341482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AC46E49D-1D37-455E-BDA2-28DAF3721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55978" y="-1558"/>
            <a:ext cx="3439878" cy="3420239"/>
          </a:xfrm>
          <a:custGeom>
            <a:avLst/>
            <a:gdLst>
              <a:gd name="connsiteX0" fmla="*/ 3439878 w 3439878"/>
              <a:gd name="connsiteY0" fmla="*/ 3420239 h 3420239"/>
              <a:gd name="connsiteX1" fmla="*/ 0 w 3439878"/>
              <a:gd name="connsiteY1" fmla="*/ 3420239 h 3420239"/>
              <a:gd name="connsiteX2" fmla="*/ 0 w 3439878"/>
              <a:gd name="connsiteY2" fmla="*/ 0 h 3420239"/>
              <a:gd name="connsiteX3" fmla="*/ 3856 w 3439878"/>
              <a:gd name="connsiteY3" fmla="*/ 0 h 3420239"/>
              <a:gd name="connsiteX4" fmla="*/ 3856 w 3439878"/>
              <a:gd name="connsiteY4" fmla="*/ 133338 h 3420239"/>
              <a:gd name="connsiteX5" fmla="*/ 5641 w 3439878"/>
              <a:gd name="connsiteY5" fmla="*/ 203263 h 3420239"/>
              <a:gd name="connsiteX6" fmla="*/ 3347718 w 3439878"/>
              <a:gd name="connsiteY6" fmla="*/ 3415186 h 3420239"/>
              <a:gd name="connsiteX7" fmla="*/ 3427612 w 3439878"/>
              <a:gd name="connsiteY7" fmla="*/ 3417124 h 3420239"/>
              <a:gd name="connsiteX8" fmla="*/ 3856 w 3439878"/>
              <a:gd name="connsiteY8" fmla="*/ 3417124 h 3420239"/>
              <a:gd name="connsiteX9" fmla="*/ 3856 w 3439878"/>
              <a:gd name="connsiteY9" fmla="*/ 3418681 h 3420239"/>
              <a:gd name="connsiteX10" fmla="*/ 3439878 w 3439878"/>
              <a:gd name="connsiteY10" fmla="*/ 3418681 h 342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9878" h="3420239">
                <a:moveTo>
                  <a:pt x="3439878" y="3420239"/>
                </a:moveTo>
                <a:lnTo>
                  <a:pt x="0" y="3420239"/>
                </a:lnTo>
                <a:lnTo>
                  <a:pt x="0" y="0"/>
                </a:lnTo>
                <a:lnTo>
                  <a:pt x="3856" y="0"/>
                </a:lnTo>
                <a:lnTo>
                  <a:pt x="3856" y="133338"/>
                </a:lnTo>
                <a:lnTo>
                  <a:pt x="5641" y="203263"/>
                </a:lnTo>
                <a:cubicBezTo>
                  <a:pt x="94351" y="1936677"/>
                  <a:pt x="1541917" y="3327355"/>
                  <a:pt x="3347718" y="3415186"/>
                </a:cubicBezTo>
                <a:lnTo>
                  <a:pt x="3427612" y="3417124"/>
                </a:lnTo>
                <a:lnTo>
                  <a:pt x="3856" y="3417124"/>
                </a:lnTo>
                <a:lnTo>
                  <a:pt x="3856" y="3418681"/>
                </a:lnTo>
                <a:lnTo>
                  <a:pt x="3439878" y="3418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2463E-8534-BEB2-E4DB-9D0500D02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819" b="1"/>
          <a:stretch/>
        </p:blipFill>
        <p:spPr>
          <a:xfrm>
            <a:off x="5216651" y="-1558"/>
            <a:ext cx="6979975" cy="3420240"/>
          </a:xfrm>
          <a:custGeom>
            <a:avLst/>
            <a:gdLst/>
            <a:ahLst/>
            <a:cxnLst/>
            <a:rect l="l" t="t" r="r" b="b"/>
            <a:pathLst>
              <a:path w="6979975" h="3420240">
                <a:moveTo>
                  <a:pt x="13648" y="0"/>
                </a:moveTo>
                <a:lnTo>
                  <a:pt x="6979975" y="0"/>
                </a:lnTo>
                <a:lnTo>
                  <a:pt x="6979975" y="1557"/>
                </a:lnTo>
                <a:lnTo>
                  <a:pt x="3556219" y="1557"/>
                </a:lnTo>
                <a:lnTo>
                  <a:pt x="3636113" y="3495"/>
                </a:lnTo>
                <a:cubicBezTo>
                  <a:pt x="5441914" y="91326"/>
                  <a:pt x="6889480" y="1482004"/>
                  <a:pt x="6978190" y="3215418"/>
                </a:cubicBezTo>
                <a:lnTo>
                  <a:pt x="6979975" y="3285343"/>
                </a:lnTo>
                <a:lnTo>
                  <a:pt x="6979975" y="3420240"/>
                </a:lnTo>
                <a:lnTo>
                  <a:pt x="13648" y="3420240"/>
                </a:lnTo>
                <a:lnTo>
                  <a:pt x="13648" y="3420238"/>
                </a:lnTo>
                <a:lnTo>
                  <a:pt x="0" y="3420238"/>
                </a:lnTo>
                <a:lnTo>
                  <a:pt x="0" y="1557"/>
                </a:lnTo>
                <a:lnTo>
                  <a:pt x="13648" y="1557"/>
                </a:lnTo>
                <a:close/>
              </a:path>
            </a:pathLst>
          </a:cu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9B0450E-D6ED-6B28-3B61-878904C53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651" y="4084869"/>
            <a:ext cx="5885987" cy="20051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 dirty="0"/>
              <a:t>Las grandes empresas tecnológicas tienen sus propias apuestas por la IA. Microsoft presentó a </a:t>
            </a:r>
            <a:r>
              <a:rPr lang="es-ES_tradnl" dirty="0" err="1"/>
              <a:t>Copilot</a:t>
            </a:r>
            <a:r>
              <a:rPr lang="es-ES_tradnl" dirty="0"/>
              <a:t> (sí que </a:t>
            </a:r>
            <a:r>
              <a:rPr lang="es-ES_tradnl"/>
              <a:t>es ChatGPT).</a:t>
            </a:r>
          </a:p>
        </p:txBody>
      </p:sp>
    </p:spTree>
    <p:extLst>
      <p:ext uri="{BB962C8B-B14F-4D97-AF65-F5344CB8AC3E}">
        <p14:creationId xmlns:p14="http://schemas.microsoft.com/office/powerpoint/2010/main" val="2719493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AE3A8C-7B7D-3CB0-6084-E9B09E638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1507375"/>
          </a:xfrm>
        </p:spPr>
        <p:txBody>
          <a:bodyPr>
            <a:normAutofit/>
          </a:bodyPr>
          <a:lstStyle/>
          <a:p>
            <a:r>
              <a:rPr lang="es-ES_tradnl"/>
              <a:t>Referencias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52A28-CABE-8B60-7C2C-0C86F443E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/>
              <a:t>El </a:t>
            </a:r>
            <a:r>
              <a:rPr lang="es-ES_tradnl">
                <a:hlinkClick r:id="rId2"/>
              </a:rPr>
              <a:t>mecanismo de Anticitera</a:t>
            </a:r>
            <a:r>
              <a:rPr lang="es-ES_tradnl"/>
              <a:t>.</a:t>
            </a:r>
          </a:p>
          <a:p>
            <a:pPr marL="0" indent="0">
              <a:buNone/>
            </a:pPr>
            <a:r>
              <a:rPr lang="es-ES_tradnl" dirty="0"/>
              <a:t>Funcionamiento de la </a:t>
            </a:r>
            <a:r>
              <a:rPr lang="es-ES_tradnl" dirty="0">
                <a:hlinkClick r:id="rId3"/>
              </a:rPr>
              <a:t>calculadora de Pascal</a:t>
            </a:r>
            <a:r>
              <a:rPr lang="es-ES_tradnl" dirty="0"/>
              <a:t>.</a:t>
            </a:r>
          </a:p>
          <a:p>
            <a:pPr marL="0" indent="0">
              <a:buNone/>
            </a:pPr>
            <a:r>
              <a:rPr lang="es-ES_tradnl"/>
              <a:t>La </a:t>
            </a:r>
            <a:r>
              <a:rPr lang="es-ES_tradnl" dirty="0">
                <a:hlinkClick r:id="rId4"/>
              </a:rPr>
              <a:t>máquina de Babbage</a:t>
            </a:r>
            <a:r>
              <a:rPr lang="es-ES_tradnl"/>
              <a:t>.</a:t>
            </a:r>
            <a:endParaRPr lang="es-ES_tradnl" dirty="0"/>
          </a:p>
          <a:p>
            <a:pPr marL="0" indent="0">
              <a:buNone/>
            </a:pPr>
            <a:r>
              <a:rPr lang="es-ES_tradnl" dirty="0"/>
              <a:t>La </a:t>
            </a:r>
            <a:r>
              <a:rPr lang="es-ES_tradnl" dirty="0">
                <a:hlinkClick r:id="rId5"/>
              </a:rPr>
              <a:t>invención de la programación por Ada Lovelace</a:t>
            </a:r>
            <a:r>
              <a:rPr lang="es-ES_tradnl" dirty="0"/>
              <a:t>.</a:t>
            </a:r>
          </a:p>
          <a:p>
            <a:pPr marL="0" indent="0">
              <a:buNone/>
            </a:pPr>
            <a:r>
              <a:rPr lang="es-ES_tradnl" dirty="0">
                <a:hlinkClick r:id="rId6"/>
              </a:rPr>
              <a:t>Línea de tiempo</a:t>
            </a:r>
            <a:r>
              <a:rPr lang="es-ES_tradnl"/>
              <a:t> de la IA.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7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86DDF-F852-4C2C-A664-5CCC6B37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1507375"/>
          </a:xfrm>
        </p:spPr>
        <p:txBody>
          <a:bodyPr>
            <a:normAutofit/>
          </a:bodyPr>
          <a:lstStyle/>
          <a:p>
            <a:r>
              <a:rPr lang="es-ES_tradnl"/>
              <a:t>Contenidos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41F41-1D28-BA67-22EB-8F19584AF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s-ES_tradnl"/>
              <a:t>La IA en el mundo analógico.</a:t>
            </a:r>
          </a:p>
          <a:p>
            <a:pPr marL="342900" indent="-342900">
              <a:buAutoNum type="arabicPeriod"/>
            </a:pPr>
            <a:r>
              <a:rPr lang="es-ES_tradnl"/>
              <a:t>Irrupción del mundo digital.</a:t>
            </a:r>
          </a:p>
          <a:p>
            <a:pPr marL="342900" indent="-342900">
              <a:buAutoNum type="arabicPeriod"/>
            </a:pPr>
            <a:r>
              <a:rPr lang="es-ES_tradnl"/>
              <a:t>La IA en el mundo digital.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Una persona que busca un papel en una mesa llena de papel y notas adhesivas">
            <a:extLst>
              <a:ext uri="{FF2B5EF4-FFF2-40B4-BE49-F238E27FC236}">
                <a16:creationId xmlns:a16="http://schemas.microsoft.com/office/drawing/2014/main" id="{0375F4A6-D6F8-6571-31C9-C6DC212B7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06" r="25983" b="8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138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6F51B586-0E83-43F5-9A44-5146348B3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10757-E041-35A9-4B71-0E11BE16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5018638" cy="1507375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/>
            <a:r>
              <a:rPr lang="es-ES_tradnl" dirty="0"/>
              <a:t>La IA en el mundo analógico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05EE2D0-1415-4273-C89B-6DC839561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 dirty="0"/>
              <a:t>La máquina de </a:t>
            </a:r>
            <a:r>
              <a:rPr lang="es-ES_tradnl" dirty="0" err="1"/>
              <a:t>Anticitera</a:t>
            </a:r>
            <a:r>
              <a:rPr lang="es-ES_tradnl" dirty="0"/>
              <a:t>. Se cree que era capaz de situar el Sol, La Luna y los planetas con respecto a la tierra, utilizando un sistema de ruedas dentadas.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F7598AC-1D83-4590-8D80-572268CE4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67018" y="3427736"/>
            <a:ext cx="5224982" cy="3430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EA17870-4B26-132F-4261-9E1444215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408" r="-3" b="18644"/>
          <a:stretch/>
        </p:blipFill>
        <p:spPr>
          <a:xfrm>
            <a:off x="6967018" y="-7683"/>
            <a:ext cx="5224982" cy="34456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A9637F-1973-D104-8C60-C9DF3B32EC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3742" r="-3" b="11598"/>
          <a:stretch/>
        </p:blipFill>
        <p:spPr>
          <a:xfrm>
            <a:off x="6967018" y="3425249"/>
            <a:ext cx="5224982" cy="3432751"/>
          </a:xfrm>
          <a:custGeom>
            <a:avLst/>
            <a:gdLst/>
            <a:ahLst/>
            <a:cxnLst/>
            <a:rect l="l" t="t" r="r" b="b"/>
            <a:pathLst>
              <a:path w="5224982" h="3414824">
                <a:moveTo>
                  <a:pt x="0" y="2"/>
                </a:moveTo>
                <a:lnTo>
                  <a:pt x="1736249" y="2"/>
                </a:lnTo>
                <a:lnTo>
                  <a:pt x="1736249" y="3414824"/>
                </a:lnTo>
                <a:lnTo>
                  <a:pt x="0" y="3414824"/>
                </a:lnTo>
                <a:close/>
                <a:moveTo>
                  <a:pt x="1736250" y="0"/>
                </a:moveTo>
                <a:lnTo>
                  <a:pt x="5224982" y="0"/>
                </a:lnTo>
                <a:cubicBezTo>
                  <a:pt x="5224982" y="1885955"/>
                  <a:pt x="3663023" y="3414824"/>
                  <a:pt x="1736250" y="3414824"/>
                </a:cubicBezTo>
                <a:close/>
              </a:path>
            </a:pathLst>
          </a:cu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A427B03-0DD5-1655-3023-65D674250990}"/>
              </a:ext>
            </a:extLst>
          </p:cNvPr>
          <p:cNvSpPr txBox="1"/>
          <p:nvPr/>
        </p:nvSpPr>
        <p:spPr>
          <a:xfrm>
            <a:off x="8960026" y="6657945"/>
            <a:ext cx="323197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024F72-226F-2925-B528-95A408CEDA33}"/>
              </a:ext>
            </a:extLst>
          </p:cNvPr>
          <p:cNvSpPr txBox="1"/>
          <p:nvPr/>
        </p:nvSpPr>
        <p:spPr>
          <a:xfrm>
            <a:off x="8935980" y="3237893"/>
            <a:ext cx="325602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90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F51B586-0E83-43F5-9A44-5146348B3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10757-E041-35A9-4B71-0E11BE16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5018638" cy="1507375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/>
            <a:r>
              <a:rPr lang="es-ES_tradnl"/>
              <a:t>La IA en el mundo analógico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05EE2D0-1415-4273-C89B-6DC839561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 dirty="0"/>
              <a:t>Pascal (1623-1662) construyó la primera calculadora. La calculadora de Pascal permite hacer cálculos aritméticos.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F7598AC-1D83-4590-8D80-572268CE4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67018" y="3427736"/>
            <a:ext cx="5224982" cy="3430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11610F-9F5B-5014-17FD-D69D080950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678" r="3" b="37930"/>
          <a:stretch/>
        </p:blipFill>
        <p:spPr>
          <a:xfrm>
            <a:off x="6967018" y="-7683"/>
            <a:ext cx="5224982" cy="34456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DAABB5-D1D3-594C-E10A-C797DEBF1A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5398" r="-3" b="407"/>
          <a:stretch/>
        </p:blipFill>
        <p:spPr>
          <a:xfrm>
            <a:off x="6967018" y="3425249"/>
            <a:ext cx="5224982" cy="3432751"/>
          </a:xfrm>
          <a:custGeom>
            <a:avLst/>
            <a:gdLst/>
            <a:ahLst/>
            <a:cxnLst/>
            <a:rect l="l" t="t" r="r" b="b"/>
            <a:pathLst>
              <a:path w="5224982" h="3414824">
                <a:moveTo>
                  <a:pt x="0" y="2"/>
                </a:moveTo>
                <a:lnTo>
                  <a:pt x="1736249" y="2"/>
                </a:lnTo>
                <a:lnTo>
                  <a:pt x="1736249" y="3414824"/>
                </a:lnTo>
                <a:lnTo>
                  <a:pt x="0" y="3414824"/>
                </a:lnTo>
                <a:close/>
                <a:moveTo>
                  <a:pt x="1736250" y="0"/>
                </a:moveTo>
                <a:lnTo>
                  <a:pt x="5224982" y="0"/>
                </a:lnTo>
                <a:cubicBezTo>
                  <a:pt x="5224982" y="1885955"/>
                  <a:pt x="3663023" y="3414824"/>
                  <a:pt x="1736250" y="3414824"/>
                </a:cubicBez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1B724A-3F04-2801-46B3-9564A4D1692C}"/>
              </a:ext>
            </a:extLst>
          </p:cNvPr>
          <p:cNvSpPr txBox="1"/>
          <p:nvPr/>
        </p:nvSpPr>
        <p:spPr>
          <a:xfrm>
            <a:off x="9121929" y="3237893"/>
            <a:ext cx="307007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FD34FB-903B-19E5-3007-B071E0332081}"/>
              </a:ext>
            </a:extLst>
          </p:cNvPr>
          <p:cNvSpPr txBox="1"/>
          <p:nvPr/>
        </p:nvSpPr>
        <p:spPr>
          <a:xfrm>
            <a:off x="8935980" y="6657945"/>
            <a:ext cx="325602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271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F51B586-0E83-43F5-9A44-5146348B3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10757-E041-35A9-4B71-0E11BE16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5018638" cy="1507375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/>
            <a:r>
              <a:rPr lang="es-ES_tradnl"/>
              <a:t>La IA en el mundo analógico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05EE2D0-1415-4273-C89B-6DC839561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 dirty="0"/>
              <a:t>Charles Babbage (1791-1871) construyó la primera máquina capaz de realizar cálculos sobre polinomios.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F7598AC-1D83-4590-8D80-572268CE4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67018" y="3427736"/>
            <a:ext cx="5224982" cy="3430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8C42FD-8C3C-E276-7864-8E17BA8D1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484" r="-1" b="38233"/>
          <a:stretch/>
        </p:blipFill>
        <p:spPr>
          <a:xfrm>
            <a:off x="6967018" y="-7683"/>
            <a:ext cx="5224982" cy="3445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D22BE2-D93D-0151-3E4A-FB0230EF5D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5944" r="-1" b="27552"/>
          <a:stretch/>
        </p:blipFill>
        <p:spPr>
          <a:xfrm>
            <a:off x="6967018" y="3425249"/>
            <a:ext cx="5224982" cy="3432751"/>
          </a:xfrm>
          <a:custGeom>
            <a:avLst/>
            <a:gdLst/>
            <a:ahLst/>
            <a:cxnLst/>
            <a:rect l="l" t="t" r="r" b="b"/>
            <a:pathLst>
              <a:path w="5224982" h="3414824">
                <a:moveTo>
                  <a:pt x="0" y="2"/>
                </a:moveTo>
                <a:lnTo>
                  <a:pt x="1736249" y="2"/>
                </a:lnTo>
                <a:lnTo>
                  <a:pt x="1736249" y="3414824"/>
                </a:lnTo>
                <a:lnTo>
                  <a:pt x="0" y="3414824"/>
                </a:lnTo>
                <a:close/>
                <a:moveTo>
                  <a:pt x="1736250" y="0"/>
                </a:moveTo>
                <a:lnTo>
                  <a:pt x="5224982" y="0"/>
                </a:lnTo>
                <a:cubicBezTo>
                  <a:pt x="5224982" y="1885955"/>
                  <a:pt x="3663023" y="3414824"/>
                  <a:pt x="1736250" y="341482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65A9FF-E896-E5D3-01F8-C63D084328D3}"/>
              </a:ext>
            </a:extLst>
          </p:cNvPr>
          <p:cNvSpPr txBox="1"/>
          <p:nvPr/>
        </p:nvSpPr>
        <p:spPr>
          <a:xfrm>
            <a:off x="9121929" y="3237893"/>
            <a:ext cx="307007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504B4F-34B8-E8B9-19E7-79EDC98A1FD3}"/>
              </a:ext>
            </a:extLst>
          </p:cNvPr>
          <p:cNvSpPr txBox="1"/>
          <p:nvPr/>
        </p:nvSpPr>
        <p:spPr>
          <a:xfrm>
            <a:off x="8960026" y="6657945"/>
            <a:ext cx="323197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423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10757-E041-35A9-4B71-0E11BE16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5018638" cy="1507375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/>
            <a:r>
              <a:rPr lang="es-ES_tradnl"/>
              <a:t>La IA en el mundo analógico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05EE2D0-1415-4273-C89B-6DC839561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_tradnl" dirty="0"/>
              <a:t>Ada Lovelace (1815-1852) construyó los primeros algoritmos, procedimientos que la máquina de Babbage podía ejecutar para realizar tareas más allá del simple cálculo.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DF90B8-AD6B-84CF-D4DF-153B937FD3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9099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768AF2-E51C-D725-F6BC-ABB48165A5D9}"/>
              </a:ext>
            </a:extLst>
          </p:cNvPr>
          <p:cNvSpPr txBox="1"/>
          <p:nvPr/>
        </p:nvSpPr>
        <p:spPr>
          <a:xfrm>
            <a:off x="8960025" y="6657945"/>
            <a:ext cx="323197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807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F51B586-0E83-43F5-9A44-5146348B3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10757-E041-35A9-4B71-0E11BE16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5018638" cy="1507375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/>
            <a:r>
              <a:rPr lang="es-ES_tradnl"/>
              <a:t>La IA en el mundo analógico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05EE2D0-1415-4273-C89B-6DC839561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_tradnl" dirty="0"/>
              <a:t>Leonardo Torres Quevedo (1852-1936), inventor español. Inventó y construyo una gran cantidad de máquinas, entre las que se encuentra la primera máquina capaz de jugar al ajedrez.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F7598AC-1D83-4590-8D80-572268CE4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67018" y="3427736"/>
            <a:ext cx="5224982" cy="3430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A77F1-11F8-3096-6C46-3D298B5CC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552" r="-2" b="38467"/>
          <a:stretch/>
        </p:blipFill>
        <p:spPr>
          <a:xfrm>
            <a:off x="6967018" y="-7683"/>
            <a:ext cx="5224982" cy="3445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A98CF5-E22C-9490-D379-76BE3D4B09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" b="1454"/>
          <a:stretch/>
        </p:blipFill>
        <p:spPr>
          <a:xfrm>
            <a:off x="6967018" y="3425249"/>
            <a:ext cx="5224982" cy="3432751"/>
          </a:xfrm>
          <a:custGeom>
            <a:avLst/>
            <a:gdLst/>
            <a:ahLst/>
            <a:cxnLst/>
            <a:rect l="l" t="t" r="r" b="b"/>
            <a:pathLst>
              <a:path w="5224982" h="3414824">
                <a:moveTo>
                  <a:pt x="0" y="2"/>
                </a:moveTo>
                <a:lnTo>
                  <a:pt x="1736249" y="2"/>
                </a:lnTo>
                <a:lnTo>
                  <a:pt x="1736249" y="3414824"/>
                </a:lnTo>
                <a:lnTo>
                  <a:pt x="0" y="3414824"/>
                </a:lnTo>
                <a:close/>
                <a:moveTo>
                  <a:pt x="1736250" y="0"/>
                </a:moveTo>
                <a:lnTo>
                  <a:pt x="5224982" y="0"/>
                </a:lnTo>
                <a:cubicBezTo>
                  <a:pt x="5224982" y="1885955"/>
                  <a:pt x="3663023" y="3414824"/>
                  <a:pt x="1736250" y="341482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CE38C3-BBBC-2399-08B0-DB81241C858B}"/>
              </a:ext>
            </a:extLst>
          </p:cNvPr>
          <p:cNvSpPr txBox="1"/>
          <p:nvPr/>
        </p:nvSpPr>
        <p:spPr>
          <a:xfrm>
            <a:off x="8960025" y="3237893"/>
            <a:ext cx="323197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59713C-AB3C-2989-6CD4-3251F20B90AF}"/>
              </a:ext>
            </a:extLst>
          </p:cNvPr>
          <p:cNvSpPr txBox="1"/>
          <p:nvPr/>
        </p:nvSpPr>
        <p:spPr>
          <a:xfrm>
            <a:off x="9102693" y="6657945"/>
            <a:ext cx="308930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961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6F51B586-0E83-43F5-9A44-5146348B3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10757-E041-35A9-4B71-0E11BE16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5018638" cy="1507375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/>
            <a:r>
              <a:rPr lang="es-ES_tradnl"/>
              <a:t>La IA en el mundo analógico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05EE2D0-1415-4273-C89B-6DC839561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 dirty="0"/>
              <a:t>El «turco» fue una máquina «capaz» de jugar al ajedrez... hasta que se descubrió el «truco».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7598AC-1D83-4590-8D80-572268CE4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67018" y="3427736"/>
            <a:ext cx="5224982" cy="3430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72F43-EFF1-6062-A358-4F03F4E53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4992" r="-3" b="11591"/>
          <a:stretch/>
        </p:blipFill>
        <p:spPr>
          <a:xfrm>
            <a:off x="6967018" y="-7683"/>
            <a:ext cx="5224982" cy="3445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FE3DDC-2D93-C59B-3A2D-8A94AABAB1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0180" r="-3" b="4301"/>
          <a:stretch/>
        </p:blipFill>
        <p:spPr>
          <a:xfrm>
            <a:off x="6967018" y="3425249"/>
            <a:ext cx="5224982" cy="3432751"/>
          </a:xfrm>
          <a:custGeom>
            <a:avLst/>
            <a:gdLst/>
            <a:ahLst/>
            <a:cxnLst/>
            <a:rect l="l" t="t" r="r" b="b"/>
            <a:pathLst>
              <a:path w="5224982" h="3414824">
                <a:moveTo>
                  <a:pt x="0" y="2"/>
                </a:moveTo>
                <a:lnTo>
                  <a:pt x="1736249" y="2"/>
                </a:lnTo>
                <a:lnTo>
                  <a:pt x="1736249" y="3414824"/>
                </a:lnTo>
                <a:lnTo>
                  <a:pt x="0" y="3414824"/>
                </a:lnTo>
                <a:close/>
                <a:moveTo>
                  <a:pt x="1736250" y="0"/>
                </a:moveTo>
                <a:lnTo>
                  <a:pt x="5224982" y="0"/>
                </a:lnTo>
                <a:cubicBezTo>
                  <a:pt x="5224982" y="1885955"/>
                  <a:pt x="3663023" y="3414824"/>
                  <a:pt x="1736250" y="341482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E462B-7EED-0FDC-1075-0F497751373D}"/>
              </a:ext>
            </a:extLst>
          </p:cNvPr>
          <p:cNvSpPr txBox="1"/>
          <p:nvPr/>
        </p:nvSpPr>
        <p:spPr>
          <a:xfrm>
            <a:off x="8935980" y="6657945"/>
            <a:ext cx="325602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F83172-EACC-2DDF-0A12-E8738B9879D5}"/>
              </a:ext>
            </a:extLst>
          </p:cNvPr>
          <p:cNvSpPr txBox="1"/>
          <p:nvPr/>
        </p:nvSpPr>
        <p:spPr>
          <a:xfrm>
            <a:off x="9121929" y="3237893"/>
            <a:ext cx="307007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9123573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AnalogousFromDarkSeedLeftStep">
      <a:dk1>
        <a:srgbClr val="000000"/>
      </a:dk1>
      <a:lt1>
        <a:srgbClr val="FFFFFF"/>
      </a:lt1>
      <a:dk2>
        <a:srgbClr val="1B2F31"/>
      </a:dk2>
      <a:lt2>
        <a:srgbClr val="F3F3F0"/>
      </a:lt2>
      <a:accent1>
        <a:srgbClr val="2C42E7"/>
      </a:accent1>
      <a:accent2>
        <a:srgbClr val="177DD5"/>
      </a:accent2>
      <a:accent3>
        <a:srgbClr val="23BEC6"/>
      </a:accent3>
      <a:accent4>
        <a:srgbClr val="15C584"/>
      </a:accent4>
      <a:accent5>
        <a:srgbClr val="23C746"/>
      </a:accent5>
      <a:accent6>
        <a:srgbClr val="39C616"/>
      </a:accent6>
      <a:hlink>
        <a:srgbClr val="349C5C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BlocksVTI</vt:lpstr>
      <vt:lpstr>Historia y principales hitos de la IA</vt:lpstr>
      <vt:lpstr>Resultados de aprendizaje</vt:lpstr>
      <vt:lpstr>Contenidos</vt:lpstr>
      <vt:lpstr>La IA en el mundo analógico</vt:lpstr>
      <vt:lpstr>La IA en el mundo analógico</vt:lpstr>
      <vt:lpstr>La IA en el mundo analógico</vt:lpstr>
      <vt:lpstr>La IA en el mundo analógico</vt:lpstr>
      <vt:lpstr>La IA en el mundo analógico</vt:lpstr>
      <vt:lpstr>La IA en el mundo analógico</vt:lpstr>
      <vt:lpstr>La irrupción del mundo digital</vt:lpstr>
      <vt:lpstr>La irrupción del mundo digital</vt:lpstr>
      <vt:lpstr>La irrupción del mundo digital</vt:lpstr>
      <vt:lpstr>La irrupción del mundo digital</vt:lpstr>
      <vt:lpstr>La IA en el mundo digital</vt:lpstr>
      <vt:lpstr>La IA en el mundo digital</vt:lpstr>
      <vt:lpstr>La IA en el mundo digital</vt:lpstr>
      <vt:lpstr>La IA en el mundo digital</vt:lpstr>
      <vt:lpstr>La IA en el mundo digital</vt:lpstr>
      <vt:lpstr>La IA en el mundo digital</vt:lpstr>
      <vt:lpstr>La IA en el mundo digital</vt:lpstr>
      <vt:lpstr>La IA en el mundo digital</vt:lpstr>
      <vt:lpstr>La IA en el mundo digital</vt:lpstr>
      <vt:lpstr>La IA en el mundo digital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383</cp:revision>
  <dcterms:created xsi:type="dcterms:W3CDTF">2023-12-01T07:50:40Z</dcterms:created>
  <dcterms:modified xsi:type="dcterms:W3CDTF">2024-02-22T14:50:12Z</dcterms:modified>
</cp:coreProperties>
</file>