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0" r:id="rId16"/>
    <p:sldId id="277" r:id="rId17"/>
    <p:sldId id="274" r:id="rId18"/>
    <p:sldId id="275" r:id="rId19"/>
    <p:sldId id="276" r:id="rId20"/>
    <p:sldId id="281" r:id="rId21"/>
    <p:sldId id="280" r:id="rId22"/>
    <p:sldId id="279" r:id="rId23"/>
    <p:sldId id="261" r:id="rId24"/>
    <p:sldId id="263" r:id="rId25"/>
    <p:sldId id="282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71363-D709-4257-EC3F-E7E2759FDA6F}" v="24" dt="2024-03-20T17:08:35.135"/>
    <p1510:client id="{2F277D3C-4F6B-4A51-29B8-DA8B5B3139F1}" v="507" dt="2024-03-21T15:23:54.522"/>
    <p1510:client id="{F5BA870C-CFF4-B9D7-00AE-0F8FBDEBDCF7}" v="963" dt="2024-03-20T19:00:42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11/04/2024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8054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ibertronicos.blogspot.mx/2013/02/manuel-jalon-inventor-del-trapeador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-hRORAKVX8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lviejoclub.blogspot.com/2015/05/acertijo-del-lobo-la-cabra-y-la-col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mple.net/tikz/examples/towers-of-hanoi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unya00.blogspot.com/2014/09/9-puntos-y-4-rayas.html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np-1YQI1xY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uiaparaplantar.blogspot.com/201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grafiacortade.com/alexander-graham-bel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blo_Picass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owzey/1623667552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ea typeface="Calibri Light"/>
                <a:cs typeface="Calibri Light"/>
              </a:rPr>
              <a:t>Pensamiento creativo y </a:t>
            </a:r>
            <a:r>
              <a:rPr lang="es-ES">
                <a:ea typeface="Calibri Light"/>
                <a:cs typeface="Calibri Light"/>
              </a:rPr>
              <a:t>resolución de problemas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Calibri"/>
                <a:cs typeface="Calibri"/>
              </a:rPr>
              <a:t>Introducción a la Inteligencia Artificial y el Pensamiento Computacional</a:t>
            </a:r>
            <a:endParaRPr lang="en-US" dirty="0">
              <a:ea typeface="Calibri"/>
              <a:cs typeface="Calibri"/>
            </a:endParaRPr>
          </a:p>
          <a:p>
            <a:r>
              <a:rPr lang="es-ES" dirty="0">
                <a:ea typeface="Calibri"/>
                <a:cs typeface="Calibri"/>
              </a:rPr>
              <a:t>Óscar Belmonte Fernández</a:t>
            </a:r>
            <a:endParaRPr lang="en-US" dirty="0">
              <a:ea typeface="Calibri"/>
              <a:cs typeface="Calibri"/>
            </a:endParaRPr>
          </a:p>
          <a:p>
            <a:r>
              <a:rPr lang="es-ES" dirty="0" err="1">
                <a:ea typeface="Calibri"/>
                <a:cs typeface="Calibri"/>
              </a:rPr>
              <a:t>Universitat</a:t>
            </a:r>
            <a:r>
              <a:rPr lang="es-ES" dirty="0">
                <a:ea typeface="Calibri"/>
                <a:cs typeface="Calibri"/>
              </a:rPr>
              <a:t> Jaume I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_tradnl" sz="4200">
                <a:cs typeface="Calibri Light"/>
              </a:rPr>
              <a:t>Algunos ejemplos de pensamiento creativo</a:t>
            </a:r>
            <a:endParaRPr lang="en-US" sz="4200"/>
          </a:p>
        </p:txBody>
      </p:sp>
      <p:sp>
        <p:nvSpPr>
          <p:cNvPr id="7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sz="2200" dirty="0">
                <a:ea typeface="+mn-lt"/>
                <a:cs typeface="+mn-lt"/>
              </a:rPr>
              <a:t>Los creadores españoles.</a:t>
            </a: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_tradnl" sz="2200">
                <a:cs typeface="Calibri"/>
              </a:rPr>
              <a:t>El famoso chupa-chups.</a:t>
            </a:r>
          </a:p>
          <a:p>
            <a:pPr marL="0" indent="0">
              <a:buNone/>
            </a:pPr>
            <a:r>
              <a:rPr lang="es-ES_tradnl" sz="2200" dirty="0">
                <a:cs typeface="Calibri"/>
              </a:rPr>
              <a:t>Inventado por Enric Bernat.</a:t>
            </a:r>
          </a:p>
        </p:txBody>
      </p:sp>
      <p:pic>
        <p:nvPicPr>
          <p:cNvPr id="4" name="Picture 3" descr="A group of lollipops wrapped in plastic&#10;&#10;Description automatically generated">
            <a:extLst>
              <a:ext uri="{FF2B5EF4-FFF2-40B4-BE49-F238E27FC236}">
                <a16:creationId xmlns:a16="http://schemas.microsoft.com/office/drawing/2014/main" id="{6E45C5EA-DC04-0B7B-84C7-3172574EA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00" r="8188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326BE4-E781-637A-03FF-B8294A498D74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17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ES_tradnl" sz="4200">
                <a:cs typeface="Calibri Light"/>
              </a:rPr>
              <a:t>Algunos ejemplos de pensamiento creativo</a:t>
            </a:r>
            <a:endParaRPr lang="en-US" sz="4200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sz="2200" dirty="0">
                <a:ea typeface="+mn-lt"/>
                <a:cs typeface="+mn-lt"/>
              </a:rPr>
              <a:t>Los creadores españoles.</a:t>
            </a:r>
            <a:endParaRPr lang="en-US" sz="2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_tradnl" sz="2200" dirty="0">
                <a:cs typeface="Calibri"/>
              </a:rPr>
              <a:t>El mocho.</a:t>
            </a:r>
          </a:p>
          <a:p>
            <a:pPr marL="0" indent="0">
              <a:buNone/>
            </a:pPr>
            <a:r>
              <a:rPr lang="es-ES_tradnl" sz="2200" dirty="0">
                <a:cs typeface="Calibri"/>
              </a:rPr>
              <a:t>Inventado por Manuel Jalón Corominas, ingeniero aeronáutico.</a:t>
            </a:r>
          </a:p>
        </p:txBody>
      </p:sp>
      <p:pic>
        <p:nvPicPr>
          <p:cNvPr id="5" name="Picture 4" descr="A person in a suit holding a mop&#10;&#10;Description automatically generated">
            <a:extLst>
              <a:ext uri="{FF2B5EF4-FFF2-40B4-BE49-F238E27FC236}">
                <a16:creationId xmlns:a16="http://schemas.microsoft.com/office/drawing/2014/main" id="{0C6910DD-180F-35E1-C0DF-6555EFA7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34072" y="640080"/>
            <a:ext cx="2788920" cy="5577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E57DDC-B78D-0867-A2D7-8F7699A16AA9}"/>
              </a:ext>
            </a:extLst>
          </p:cNvPr>
          <p:cNvSpPr txBox="1"/>
          <p:nvPr/>
        </p:nvSpPr>
        <p:spPr>
          <a:xfrm>
            <a:off x="8021748" y="601786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98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z="6600" kern="1200">
                <a:latin typeface="+mj-lt"/>
                <a:ea typeface="+mj-ea"/>
                <a:cs typeface="+mj-cs"/>
              </a:rPr>
              <a:t>Algunos ejemplos de pensamiento creativo</a:t>
            </a:r>
            <a:endParaRPr lang="es-ES_tradnl" sz="6600" kern="1200">
              <a:latin typeface="+mj-lt"/>
              <a:ea typeface="Calibri Light"/>
              <a:cs typeface="Calibri Ligh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114" y="1232452"/>
            <a:ext cx="3200400" cy="385091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s-ES_tradnl" sz="3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¿Conoces más ejemplos de invenciones creativas sencillas, obvias, de idea feliz?</a:t>
            </a:r>
            <a:endParaRPr lang="es-ES_tradnl" sz="3200" kern="1200">
              <a:solidFill>
                <a:srgbClr val="FFFFFF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91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z="6600" kern="1200">
                <a:latin typeface="+mj-lt"/>
                <a:ea typeface="+mj-ea"/>
                <a:cs typeface="+mj-cs"/>
              </a:rPr>
              <a:t>Algunos ejemplos de pensamiento creativo</a:t>
            </a:r>
            <a:endParaRPr lang="es-ES_tradnl" sz="6600" kern="1200">
              <a:latin typeface="+mj-lt"/>
              <a:ea typeface="Calibri Light"/>
              <a:cs typeface="Calibri Ligh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114" y="1232452"/>
            <a:ext cx="3200400" cy="38509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s-SV" sz="3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¿</a:t>
            </a:r>
            <a:r>
              <a:rPr lang="es-SV" sz="3200">
                <a:solidFill>
                  <a:srgbClr val="FFFFFF"/>
                </a:solidFill>
              </a:rPr>
              <a:t>Puedes decir personas de la historia que te parezcan creativas</a:t>
            </a:r>
            <a:r>
              <a:rPr lang="es-SV" sz="3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  <a:endParaRPr lang="es-SV" sz="3200" kern="1200">
              <a:solidFill>
                <a:srgbClr val="FFFFFF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91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z="6600" kern="1200">
                <a:latin typeface="+mj-lt"/>
                <a:ea typeface="+mj-ea"/>
                <a:cs typeface="+mj-cs"/>
              </a:rPr>
              <a:t>Algunos ejemplos de pensamiento creativo</a:t>
            </a:r>
            <a:endParaRPr lang="es-ES_tradnl" sz="6600" kern="1200">
              <a:latin typeface="+mj-lt"/>
              <a:ea typeface="Calibri Light"/>
              <a:cs typeface="Calibri Ligh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114" y="1232452"/>
            <a:ext cx="3200400" cy="38509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s-ES_tradnl" sz="3200">
                <a:solidFill>
                  <a:srgbClr val="FFFFFF"/>
                </a:solidFill>
              </a:rPr>
              <a:t>¿Por qué esas personas te parecen creativas</a:t>
            </a:r>
            <a:r>
              <a:rPr lang="es-ES_tradnl" sz="3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  <a:endParaRPr lang="es-ES_tradnl">
              <a:ea typeface="Calibri"/>
              <a:cs typeface="Calibri"/>
            </a:endParaRPr>
          </a:p>
        </p:txBody>
      </p:sp>
      <p:sp>
        <p:nvSpPr>
          <p:cNvPr id="91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5400">
                <a:cs typeface="Calibri Light"/>
              </a:rPr>
              <a:t>¿Qué es el pensamiento creativo?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b="1">
                <a:ea typeface="+mn-lt"/>
                <a:cs typeface="+mn-lt"/>
              </a:rPr>
              <a:t>El pensamiento creativo</a:t>
            </a:r>
            <a:r>
              <a:rPr lang="es-ES_tradnl">
                <a:ea typeface="+mn-lt"/>
                <a:cs typeface="+mn-lt"/>
              </a:rPr>
              <a:t> es una estrategia que permite la </a:t>
            </a:r>
            <a:r>
              <a:rPr lang="es-ES_tradnl" b="1">
                <a:ea typeface="+mn-lt"/>
                <a:cs typeface="+mn-lt"/>
              </a:rPr>
              <a:t>resolución de problemas</a:t>
            </a:r>
            <a:r>
              <a:rPr lang="es-ES_tradnl">
                <a:ea typeface="+mn-lt"/>
                <a:cs typeface="+mn-lt"/>
              </a:rPr>
              <a:t> o el </a:t>
            </a:r>
            <a:r>
              <a:rPr lang="es-ES_tradnl" b="1">
                <a:ea typeface="+mn-lt"/>
                <a:cs typeface="+mn-lt"/>
              </a:rPr>
              <a:t>desarrollo de nuevas ideas y conceptos</a:t>
            </a:r>
            <a:r>
              <a:rPr lang="es-ES_tradnl">
                <a:ea typeface="+mn-lt"/>
                <a:cs typeface="+mn-lt"/>
              </a:rPr>
              <a:t>. Se caracteriza por ser </a:t>
            </a:r>
            <a:r>
              <a:rPr lang="es-ES_tradnl" b="1">
                <a:ea typeface="+mn-lt"/>
                <a:cs typeface="+mn-lt"/>
              </a:rPr>
              <a:t>original, flexible y fuera de lo convencional</a:t>
            </a:r>
            <a:r>
              <a:rPr lang="es-ES_tradnl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s-ES_tradnl">
                <a:ea typeface="+mn-lt"/>
                <a:cs typeface="+mn-lt"/>
              </a:rPr>
              <a:t>En otras palabras, el pensamiento creativo nos permite ver las cosas desde una perspectiva diferente, cuestionar lo tradicional y encontrar soluciones novedosas.</a:t>
            </a:r>
          </a:p>
          <a:p>
            <a:pPr marL="0" indent="0">
              <a:buNone/>
            </a:pPr>
            <a:r>
              <a:rPr lang="es-ES_tradnl">
                <a:ea typeface="+mn-lt"/>
                <a:cs typeface="+mn-lt"/>
              </a:rPr>
              <a:t>Para estimularlo, podemos aplicar técnicas como el </a:t>
            </a:r>
            <a:r>
              <a:rPr lang="es-ES_tradnl" b="1">
                <a:ea typeface="+mn-lt"/>
                <a:cs typeface="+mn-lt"/>
              </a:rPr>
              <a:t>pensamiento lateral</a:t>
            </a:r>
            <a:r>
              <a:rPr lang="es-ES_tradnl">
                <a:ea typeface="+mn-lt"/>
                <a:cs typeface="+mn-lt"/>
              </a:rPr>
              <a:t>, que nos ayuda a abordar los problemas de manera indirecta y creativa.</a:t>
            </a:r>
            <a:endParaRPr lang="es-ES_tradnl">
              <a:cs typeface="Calibri"/>
            </a:endParaRPr>
          </a:p>
          <a:p>
            <a:endParaRPr lang="es-ES_trad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346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ES_tradnl" sz="3800">
                <a:cs typeface="Calibri Light"/>
              </a:rPr>
              <a:t>¿Qué es el pensamiento creativo?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cs typeface="Calibri"/>
            </a:endParaRPr>
          </a:p>
        </p:txBody>
      </p:sp>
      <p:sp>
        <p:nvSpPr>
          <p:cNvPr id="25" name="Content Placeholder 13">
            <a:extLst>
              <a:ext uri="{FF2B5EF4-FFF2-40B4-BE49-F238E27FC236}">
                <a16:creationId xmlns:a16="http://schemas.microsoft.com/office/drawing/2014/main" id="{019AF6C4-4C22-67FA-A567-320389D7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_tradnl" sz="2400">
                <a:cs typeface="Calibri" panose="020F0502020204030204"/>
              </a:rPr>
              <a:t>Según Edward de Bono, investigador de la creatividad.</a:t>
            </a:r>
          </a:p>
          <a:p>
            <a:pPr marL="0" indent="0">
              <a:buNone/>
            </a:pPr>
            <a:r>
              <a:rPr lang="es-ES_tradnl" sz="2400" dirty="0">
                <a:cs typeface="Calibri" panose="020F0502020204030204"/>
              </a:rPr>
              <a:t>Acuñó el término:</a:t>
            </a:r>
          </a:p>
          <a:p>
            <a:pPr marL="0" indent="0">
              <a:buNone/>
            </a:pPr>
            <a:r>
              <a:rPr lang="es-ES_tradnl" sz="2400">
                <a:cs typeface="Calibri" panose="020F0502020204030204"/>
              </a:rPr>
              <a:t>Pensamiento lateral.</a:t>
            </a:r>
          </a:p>
        </p:txBody>
      </p:sp>
      <p:pic>
        <p:nvPicPr>
          <p:cNvPr id="6" name="Online Media 5" title="Edward de Bono acerca del pensamiento creativo, subtitulado">
            <a:hlinkClick r:id="" action="ppaction://media"/>
            <a:extLst>
              <a:ext uri="{FF2B5EF4-FFF2-40B4-BE49-F238E27FC236}">
                <a16:creationId xmlns:a16="http://schemas.microsoft.com/office/drawing/2014/main" id="{EA0D56E5-32F3-A002-B27C-DFCED2A4FF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1630" y="407365"/>
            <a:ext cx="8042015" cy="60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8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5400">
                <a:cs typeface="Calibri Light"/>
              </a:rPr>
              <a:t>¿Qué es el pensamiento creativo?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sz="2200">
                <a:ea typeface="+mn-lt"/>
                <a:cs typeface="+mn-lt"/>
              </a:rPr>
              <a:t>Algunas de las características de las personas creativas:</a:t>
            </a:r>
          </a:p>
          <a:p>
            <a:r>
              <a:rPr lang="es-ES_tradnl" sz="2200" b="1">
                <a:ea typeface="+mn-lt"/>
                <a:cs typeface="+mn-lt"/>
              </a:rPr>
              <a:t>Curiosidad.</a:t>
            </a:r>
            <a:endParaRPr lang="es-ES_tradnl" sz="2200">
              <a:ea typeface="+mn-lt"/>
              <a:cs typeface="+mn-lt"/>
            </a:endParaRPr>
          </a:p>
          <a:p>
            <a:r>
              <a:rPr lang="es-ES_tradnl" sz="2200" b="1">
                <a:ea typeface="+mn-lt"/>
                <a:cs typeface="+mn-lt"/>
              </a:rPr>
              <a:t>Flexibilidad mental</a:t>
            </a:r>
            <a:r>
              <a:rPr lang="es-ES_tradnl" sz="2200">
                <a:ea typeface="+mn-lt"/>
                <a:cs typeface="+mn-lt"/>
              </a:rPr>
              <a:t>.</a:t>
            </a:r>
            <a:endParaRPr lang="es-ES_tradnl" sz="2200">
              <a:cs typeface="Calibri"/>
            </a:endParaRPr>
          </a:p>
          <a:p>
            <a:r>
              <a:rPr lang="es-ES_tradnl" sz="2200" b="1">
                <a:ea typeface="+mn-lt"/>
                <a:cs typeface="+mn-lt"/>
              </a:rPr>
              <a:t>Pensamiento divergente</a:t>
            </a:r>
            <a:r>
              <a:rPr lang="es-ES_tradnl" sz="2200">
                <a:ea typeface="+mn-lt"/>
                <a:cs typeface="+mn-lt"/>
              </a:rPr>
              <a:t>.</a:t>
            </a:r>
          </a:p>
          <a:p>
            <a:r>
              <a:rPr lang="es-ES_tradnl" sz="2200" b="1">
                <a:ea typeface="+mn-lt"/>
                <a:cs typeface="+mn-lt"/>
              </a:rPr>
              <a:t>Capacidad para tomar riesgos</a:t>
            </a:r>
            <a:r>
              <a:rPr lang="es-ES_tradnl" sz="2200">
                <a:ea typeface="+mn-lt"/>
                <a:cs typeface="+mn-lt"/>
              </a:rPr>
              <a:t>.</a:t>
            </a:r>
            <a:endParaRPr lang="es-ES_tradnl" sz="2200">
              <a:cs typeface="Calibri" panose="020F0502020204030204"/>
            </a:endParaRPr>
          </a:p>
          <a:p>
            <a:r>
              <a:rPr lang="es-ES_tradnl" sz="2200" b="1">
                <a:ea typeface="+mn-lt"/>
                <a:cs typeface="+mn-lt"/>
              </a:rPr>
              <a:t>Intuición</a:t>
            </a:r>
            <a:r>
              <a:rPr lang="es-ES_tradnl" sz="2200">
                <a:ea typeface="+mn-lt"/>
                <a:cs typeface="+mn-lt"/>
              </a:rPr>
              <a:t>.</a:t>
            </a:r>
            <a:endParaRPr lang="es-ES_tradnl" sz="2200">
              <a:cs typeface="Calibri" panose="020F0502020204030204"/>
            </a:endParaRPr>
          </a:p>
          <a:p>
            <a:r>
              <a:rPr lang="es-ES_tradnl" sz="2200" b="1">
                <a:ea typeface="+mn-lt"/>
                <a:cs typeface="+mn-lt"/>
              </a:rPr>
              <a:t>Mente abierta.</a:t>
            </a:r>
            <a:endParaRPr lang="es-ES_tradnl" sz="2200">
              <a:ea typeface="+mn-lt"/>
              <a:cs typeface="+mn-lt"/>
            </a:endParaRPr>
          </a:p>
          <a:p>
            <a:r>
              <a:rPr lang="es-ES_tradnl" sz="2200" b="1">
                <a:ea typeface="+mn-lt"/>
                <a:cs typeface="+mn-lt"/>
              </a:rPr>
              <a:t>Persistencia</a:t>
            </a:r>
            <a:r>
              <a:rPr lang="es-ES_tradnl" sz="220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s-ES_tradnl" sz="2200">
                <a:cs typeface="Calibri" panose="020F0502020204030204"/>
              </a:rPr>
              <a:t>Con estas características, ¿dirías que eres una persona creativa?</a:t>
            </a:r>
            <a:endParaRPr lang="es-ES_tradnl" sz="220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6016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5400">
                <a:cs typeface="Calibri Light"/>
              </a:rPr>
              <a:t>¿Qué es el pensamiento creativo?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sz="2200" dirty="0">
                <a:cs typeface="Calibri" panose="020F0502020204030204"/>
              </a:rPr>
              <a:t>¿Puedes </a:t>
            </a:r>
            <a:r>
              <a:rPr lang="es-ES_tradnl" sz="2400" dirty="0">
                <a:cs typeface="Calibri" panose="020F0502020204030204"/>
              </a:rPr>
              <a:t>decirme</a:t>
            </a:r>
            <a:r>
              <a:rPr lang="es-ES_tradnl" sz="2200" dirty="0">
                <a:cs typeface="Calibri" panose="020F0502020204030204"/>
              </a:rPr>
              <a:t> una novela que te haya parecido creativa?</a:t>
            </a:r>
          </a:p>
          <a:p>
            <a:pPr marL="0" indent="0">
              <a:buNone/>
            </a:pPr>
            <a:r>
              <a:rPr lang="es-ES_tradnl" sz="2200" dirty="0">
                <a:cs typeface="Calibri" panose="020F0502020204030204"/>
              </a:rPr>
              <a:t>¿Una pintura?</a:t>
            </a:r>
            <a:endParaRPr lang="es-ES_tradnl" sz="2200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s-ES_tradnl" sz="2200" dirty="0">
                <a:cs typeface="Calibri" panose="020F0502020204030204"/>
              </a:rPr>
              <a:t>¿Una pieza musical?</a:t>
            </a:r>
            <a:endParaRPr lang="es-ES_tradnl" sz="2200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s-ES_tradnl" sz="2200" dirty="0">
                <a:cs typeface="Calibri" panose="020F0502020204030204"/>
              </a:rPr>
              <a:t>¿Una idea de ciencia?</a:t>
            </a:r>
            <a:endParaRPr lang="es-ES_tradnl" sz="22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s-ES_tradnl" sz="2200" dirty="0">
                <a:ea typeface="Calibri" panose="020F0502020204030204"/>
                <a:cs typeface="Calibri" panose="020F0502020204030204"/>
              </a:rPr>
              <a:t>¿Una película?</a:t>
            </a:r>
          </a:p>
        </p:txBody>
      </p:sp>
    </p:spTree>
    <p:extLst>
      <p:ext uri="{BB962C8B-B14F-4D97-AF65-F5344CB8AC3E}">
        <p14:creationId xmlns:p14="http://schemas.microsoft.com/office/powerpoint/2010/main" val="30834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5400">
                <a:cs typeface="Calibri Light"/>
              </a:rPr>
              <a:t>¿Qué es el pensamiento creativo?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sz="2200" dirty="0">
                <a:cs typeface="Calibri"/>
              </a:rPr>
              <a:t>¿Tienes alguna </a:t>
            </a:r>
            <a:r>
              <a:rPr lang="es-ES_tradnl" sz="2400" dirty="0">
                <a:cs typeface="Calibri"/>
              </a:rPr>
              <a:t>técnica</a:t>
            </a:r>
            <a:r>
              <a:rPr lang="es-ES_tradnl" sz="2200" dirty="0">
                <a:cs typeface="Calibri"/>
              </a:rPr>
              <a:t> propia que utilizar para resolver problemas?</a:t>
            </a:r>
          </a:p>
          <a:p>
            <a:pPr marL="0" indent="0">
              <a:buNone/>
            </a:pPr>
            <a:r>
              <a:rPr lang="es-ES_tradnl" sz="2200" dirty="0">
                <a:cs typeface="Calibri"/>
              </a:rPr>
              <a:t>¿Te animas a compartirla con nosotros?</a:t>
            </a:r>
            <a:endParaRPr lang="es-ES_tradnl" sz="2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50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ea typeface="Calibri Light"/>
                <a:cs typeface="Calibri Light"/>
              </a:rPr>
              <a:t>Resultados de aprendizaje</a:t>
            </a:r>
            <a:endParaRPr lang="es-ES_tradnl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>
                <a:ea typeface="Calibri" panose="020F0502020204030204"/>
                <a:cs typeface="Calibri"/>
              </a:rPr>
              <a:t>Definir en que consiste el pensamiento creativo.</a:t>
            </a:r>
            <a:endParaRPr lang="en-US"/>
          </a:p>
          <a:p>
            <a:r>
              <a:rPr lang="es-ES_tradnl" dirty="0">
                <a:ea typeface="Calibri" panose="020F0502020204030204"/>
                <a:cs typeface="Calibri"/>
              </a:rPr>
              <a:t>Enumerar algunas de las características de las personas creativas.</a:t>
            </a:r>
          </a:p>
          <a:p>
            <a:r>
              <a:rPr lang="es-ES_tradnl" dirty="0">
                <a:ea typeface="Calibri" panose="020F0502020204030204"/>
                <a:cs typeface="Calibri"/>
              </a:rPr>
              <a:t>Enumerar algunas de las actividades de estimulación del pensamiento creativo.</a:t>
            </a:r>
          </a:p>
          <a:p>
            <a:r>
              <a:rPr lang="es-ES_tradnl" dirty="0">
                <a:ea typeface="Calibri" panose="020F0502020204030204"/>
                <a:cs typeface="Calibri"/>
              </a:rPr>
              <a:t>Participar en actividades para estimular la creatividad.</a:t>
            </a:r>
          </a:p>
        </p:txBody>
      </p:sp>
    </p:spTree>
    <p:extLst>
      <p:ext uri="{BB962C8B-B14F-4D97-AF65-F5344CB8AC3E}">
        <p14:creationId xmlns:p14="http://schemas.microsoft.com/office/powerpoint/2010/main" val="106436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z="4600" kern="1200">
                <a:latin typeface="+mj-lt"/>
                <a:ea typeface="+mj-ea"/>
                <a:cs typeface="+mj-cs"/>
              </a:rPr>
              <a:t>¿Qué es el pensamiento creativo?</a:t>
            </a:r>
            <a:endParaRPr lang="es-ES_tradnl" sz="4600" kern="1200">
              <a:latin typeface="+mj-lt"/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FAB2E-EAA8-63A0-DA64-FFEB3805969B}"/>
              </a:ext>
            </a:extLst>
          </p:cNvPr>
          <p:cNvSpPr txBox="1"/>
          <p:nvPr/>
        </p:nvSpPr>
        <p:spPr>
          <a:xfrm>
            <a:off x="638882" y="4631161"/>
            <a:ext cx="3571810" cy="15593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kern="1200">
                <a:latin typeface="+mn-lt"/>
                <a:ea typeface="+mn-ea"/>
                <a:cs typeface="+mn-cs"/>
              </a:rPr>
              <a:t>¿</a:t>
            </a:r>
            <a:r>
              <a:rPr lang="es-ES_tradnl" sz="2400"/>
              <a:t>Cómo puedes ayudar al barquero?</a:t>
            </a:r>
            <a:endParaRPr lang="es-ES_tradnl" sz="2400" kern="1200">
              <a:latin typeface="+mn-lt"/>
              <a:cs typeface="Calibri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9200F-9FB1-2A03-B693-C97218F3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1332064"/>
            <a:ext cx="7214616" cy="41664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988B1E-35B2-DF75-0E65-89B78BD8763E}"/>
              </a:ext>
            </a:extLst>
          </p:cNvPr>
          <p:cNvSpPr txBox="1"/>
          <p:nvPr/>
        </p:nvSpPr>
        <p:spPr>
          <a:xfrm>
            <a:off x="9265315" y="5298449"/>
            <a:ext cx="260359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010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z="4600" kern="1200">
                <a:latin typeface="+mj-lt"/>
                <a:ea typeface="+mj-ea"/>
                <a:cs typeface="+mj-cs"/>
              </a:rPr>
              <a:t>¿Qué es el pensamiento creativo?</a:t>
            </a:r>
            <a:endParaRPr lang="es-ES_tradnl" sz="4600" kern="1200">
              <a:latin typeface="+mj-lt"/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FAB2E-EAA8-63A0-DA64-FFEB3805969B}"/>
              </a:ext>
            </a:extLst>
          </p:cNvPr>
          <p:cNvSpPr txBox="1"/>
          <p:nvPr/>
        </p:nvSpPr>
        <p:spPr>
          <a:xfrm>
            <a:off x="638882" y="4631161"/>
            <a:ext cx="3571810" cy="15593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dirty="0"/>
              <a:t>¿Puedes mover los discos al bastón final sin que un disco grande descanse sobre uno pequeño?</a:t>
            </a:r>
            <a:endParaRPr lang="es-ES_tradnl" sz="2400" dirty="0">
              <a:cs typeface="Calibri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F2585-1FF2-6A4E-5716-9A50A5C25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832" b="8111"/>
          <a:stretch/>
        </p:blipFill>
        <p:spPr>
          <a:xfrm>
            <a:off x="4654296" y="1188080"/>
            <a:ext cx="7214616" cy="4494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A1F2C8-FD86-CB66-F436-F96D7196BD73}"/>
              </a:ext>
            </a:extLst>
          </p:cNvPr>
          <p:cNvSpPr txBox="1"/>
          <p:nvPr/>
        </p:nvSpPr>
        <p:spPr>
          <a:xfrm>
            <a:off x="9265315" y="5920710"/>
            <a:ext cx="260359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477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E4EC9-33B6-7617-45E2-66D66C9F2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64473" y="537452"/>
            <a:ext cx="5673820" cy="598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5400">
                <a:cs typeface="Calibri Light"/>
              </a:rPr>
              <a:t>¿Qué es el pensamiento creativo?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0AE35-C467-A596-FE5D-A5550B8C265F}"/>
              </a:ext>
            </a:extLst>
          </p:cNvPr>
          <p:cNvSpPr txBox="1"/>
          <p:nvPr/>
        </p:nvSpPr>
        <p:spPr>
          <a:xfrm>
            <a:off x="3364791" y="6571844"/>
            <a:ext cx="5673185" cy="2688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>
                <a:hlinkClick r:id="rId3"/>
              </a:rPr>
              <a:t>Esta foto</a:t>
            </a:r>
            <a:r>
              <a:rPr lang="en-US"/>
              <a:t> de Autor desconocido se concede bajo licencia de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FAB2E-EAA8-63A0-DA64-FFEB3805969B}"/>
              </a:ext>
            </a:extLst>
          </p:cNvPr>
          <p:cNvSpPr txBox="1"/>
          <p:nvPr/>
        </p:nvSpPr>
        <p:spPr>
          <a:xfrm>
            <a:off x="482492" y="3468942"/>
            <a:ext cx="44503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2400">
                <a:cs typeface="Calibri"/>
              </a:rPr>
              <a:t>¿Puedes unir los nueve puntos sólo con 4 rectas sin levantar el lápiz del papel?</a:t>
            </a:r>
          </a:p>
        </p:txBody>
      </p:sp>
    </p:spTree>
    <p:extLst>
      <p:ext uri="{BB962C8B-B14F-4D97-AF65-F5344CB8AC3E}">
        <p14:creationId xmlns:p14="http://schemas.microsoft.com/office/powerpoint/2010/main" val="3425504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4600" dirty="0">
                <a:cs typeface="Calibri Light"/>
              </a:rPr>
              <a:t>¿Cómo se puede estimular la creatividad?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buAutoNum type="arabicPeriod"/>
            </a:pPr>
            <a:r>
              <a:rPr lang="es-ES_tradnl" sz="2400" dirty="0">
                <a:ea typeface="+mn-lt"/>
                <a:cs typeface="+mn-lt"/>
              </a:rPr>
              <a:t>Juego de palabras aleatorias.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s-ES_tradnl" sz="2400" dirty="0">
                <a:ea typeface="+mn-lt"/>
                <a:cs typeface="+mn-lt"/>
              </a:rPr>
              <a:t>Dibujo ciego. </a:t>
            </a:r>
            <a:endParaRPr lang="es-ES_tradnl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s-ES_tradnl" sz="2400" dirty="0">
                <a:ea typeface="+mn-lt"/>
                <a:cs typeface="+mn-lt"/>
              </a:rPr>
              <a:t>Historias colaborativas. </a:t>
            </a:r>
            <a:endParaRPr lang="es-ES_tradnl" sz="2400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s-ES_tradnl" sz="2400" dirty="0">
                <a:ea typeface="+mn-lt"/>
                <a:cs typeface="+mn-lt"/>
              </a:rPr>
              <a:t>Imagina mundos alternativos. </a:t>
            </a:r>
            <a:endParaRPr lang="es-ES_tradnl" sz="2400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s-ES_tradnl" sz="2400" dirty="0">
                <a:ea typeface="+mn-lt"/>
                <a:cs typeface="+mn-lt"/>
              </a:rPr>
              <a:t>Rompecabezas visuales. </a:t>
            </a:r>
            <a:endParaRPr lang="es-ES_tradnl" sz="2400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s-ES_tradnl" sz="2400" dirty="0">
                <a:ea typeface="+mn-lt"/>
                <a:cs typeface="+mn-lt"/>
              </a:rPr>
              <a:t>Inventa un nuevo idioma. </a:t>
            </a:r>
            <a:endParaRPr lang="es-ES_tradnl" sz="2400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s-ES_tradnl" sz="2400" dirty="0">
                <a:ea typeface="+mn-lt"/>
                <a:cs typeface="+mn-lt"/>
              </a:rPr>
              <a:t>Collage de recortes. </a:t>
            </a:r>
            <a:endParaRPr lang="es-ES_tradnl" sz="2400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s-ES_tradnl" sz="2400" dirty="0">
                <a:ea typeface="+mn-lt"/>
                <a:cs typeface="+mn-lt"/>
              </a:rPr>
              <a:t>Juego de roles. </a:t>
            </a:r>
            <a:endParaRPr lang="es-ES_tradnl" sz="2400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s-ES_tradnl" sz="2400" dirty="0">
                <a:ea typeface="+mn-lt"/>
                <a:cs typeface="+mn-lt"/>
              </a:rPr>
              <a:t>Cambio de perspectiva. </a:t>
            </a:r>
            <a:endParaRPr lang="es-ES_tradnl" sz="2400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s-ES_tradnl" sz="2400" dirty="0">
                <a:ea typeface="+mn-lt"/>
                <a:cs typeface="+mn-lt"/>
              </a:rPr>
              <a:t>Lluvia de ideas visual.</a:t>
            </a:r>
            <a:endParaRPr lang="es-ES_tradnl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8568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s-ES_tradnl" sz="5400">
                <a:cs typeface="Calibri Light"/>
              </a:rPr>
              <a:t>Aplicación práctica</a:t>
            </a:r>
            <a:endParaRPr lang="en-US" sz="5400"/>
          </a:p>
        </p:txBody>
      </p:sp>
      <p:pic>
        <p:nvPicPr>
          <p:cNvPr id="5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CC8BE206-900B-AB6E-23A6-D932B52F9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72" r="7948" b="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" sz="2200">
                <a:ea typeface="+mn-lt"/>
                <a:cs typeface="+mn-lt"/>
              </a:rPr>
              <a:t>Vamos a probar algunas técnicas: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" sz="2200">
                <a:ea typeface="+mn-lt"/>
                <a:cs typeface="+mn-lt"/>
              </a:rPr>
              <a:t>Escritura automática.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" sz="2200">
                <a:ea typeface="+mn-lt"/>
                <a:cs typeface="+mn-lt"/>
              </a:rPr>
              <a:t>Creación de historias con palabras.</a:t>
            </a:r>
            <a:endParaRPr lang="en-US" sz="2200">
              <a:ea typeface="+mn-lt"/>
              <a:cs typeface="+mn-lt"/>
            </a:endParaRPr>
          </a:p>
          <a:p>
            <a:endParaRPr lang="es-ES_tradnl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7181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ES_tradnl" sz="5400">
                <a:cs typeface="Calibri Light"/>
              </a:rPr>
              <a:t>Nota final</a:t>
            </a:r>
            <a:endParaRPr lang="en-US" sz="5400"/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13">
            <a:extLst>
              <a:ext uri="{FF2B5EF4-FFF2-40B4-BE49-F238E27FC236}">
                <a16:creationId xmlns:a16="http://schemas.microsoft.com/office/drawing/2014/main" id="{019AF6C4-4C22-67FA-A567-320389D7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48" y="2660904"/>
            <a:ext cx="3302996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_tradnl" sz="2200">
                <a:cs typeface="Calibri" panose="020F0502020204030204"/>
              </a:rPr>
              <a:t>Ken Robinson hablando de creatividad y educación.</a:t>
            </a:r>
          </a:p>
        </p:txBody>
      </p:sp>
      <p:pic>
        <p:nvPicPr>
          <p:cNvPr id="3" name="Online Media 2" title="Las escuelas matan la creatividad - Ken Robinson, locución en español.">
            <a:hlinkClick r:id="" action="ppaction://media"/>
            <a:extLst>
              <a:ext uri="{FF2B5EF4-FFF2-40B4-BE49-F238E27FC236}">
                <a16:creationId xmlns:a16="http://schemas.microsoft.com/office/drawing/2014/main" id="{603D16A3-D612-18E6-1C6B-EE2326346B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04879" y="1189694"/>
            <a:ext cx="7931414" cy="44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8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cs typeface="Calibri Light"/>
              </a:rPr>
              <a:t>Contenidos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s-ES_tradnl" dirty="0">
                <a:cs typeface="Calibri"/>
              </a:rPr>
              <a:t>Algunos ejemplos de pensamiento creativo.</a:t>
            </a:r>
            <a:endParaRPr lang="en-US" dirty="0"/>
          </a:p>
          <a:p>
            <a:pPr marL="514350" indent="-514350">
              <a:buAutoNum type="arabicPeriod"/>
            </a:pPr>
            <a:r>
              <a:rPr lang="es-ES" dirty="0">
                <a:ea typeface="+mn-lt"/>
                <a:cs typeface="+mn-lt"/>
              </a:rPr>
              <a:t>¿Qué es el pensamiento creativo?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s-ES_tradnl" dirty="0">
                <a:cs typeface="Calibri"/>
              </a:rPr>
              <a:t>¿Cómo se puede estimular la creatividad?</a:t>
            </a:r>
          </a:p>
          <a:p>
            <a:pPr marL="514350" indent="-514350">
              <a:buAutoNum type="arabicPeriod"/>
            </a:pPr>
            <a:r>
              <a:rPr lang="es-ES_tradnl" dirty="0">
                <a:cs typeface="Calibri"/>
              </a:rPr>
              <a:t>Aplicación práctica.</a:t>
            </a:r>
          </a:p>
        </p:txBody>
      </p:sp>
    </p:spTree>
    <p:extLst>
      <p:ext uri="{BB962C8B-B14F-4D97-AF65-F5344CB8AC3E}">
        <p14:creationId xmlns:p14="http://schemas.microsoft.com/office/powerpoint/2010/main" val="229499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_tradnl" sz="4200">
                <a:cs typeface="Calibri Light"/>
              </a:rPr>
              <a:t>Algunos ejemplos de pensamiento creativo</a:t>
            </a:r>
            <a:endParaRPr lang="en-US" sz="42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sz="2000" dirty="0">
                <a:ea typeface="+mn-lt"/>
                <a:cs typeface="+mn-lt"/>
              </a:rPr>
              <a:t>María, esta jubilada y es una apasionada de la jardinería.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_tradnl" sz="2000" dirty="0">
                <a:ea typeface="+mn-lt"/>
                <a:cs typeface="+mn-lt"/>
              </a:rPr>
              <a:t>Durante años, ha cultivado hermosas flores en su pequeño patio trasero.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_tradnl" sz="2000" dirty="0">
                <a:ea typeface="+mn-lt"/>
                <a:cs typeface="+mn-lt"/>
              </a:rPr>
              <a:t>Sin embargo, últimamente, las plagas han estado afectando sus plantas.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_tradnl" sz="2000" dirty="0">
                <a:ea typeface="+mn-lt"/>
                <a:cs typeface="+mn-lt"/>
              </a:rPr>
              <a:t>María podría simplemente comprar pesticidas y rociar sus flores, pero decide aplicar su pensamiento creativo.</a:t>
            </a:r>
            <a:endParaRPr lang="en-US" sz="2000" dirty="0">
              <a:cs typeface="Calibri"/>
            </a:endParaRPr>
          </a:p>
        </p:txBody>
      </p:sp>
      <p:pic>
        <p:nvPicPr>
          <p:cNvPr id="5" name="Picture 4" descr="A group of black bugs on a green leaf&#10;&#10;Description automatically generated">
            <a:extLst>
              <a:ext uri="{FF2B5EF4-FFF2-40B4-BE49-F238E27FC236}">
                <a16:creationId xmlns:a16="http://schemas.microsoft.com/office/drawing/2014/main" id="{CE975E4D-3A2F-57E5-2DD5-4D16F237B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646" r="1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BF41B-CC9B-2F03-196C-D68E87F7CA61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12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_tradnl" sz="4200">
                <a:cs typeface="Calibri Light"/>
              </a:rPr>
              <a:t>Algunos ejemplos de pensamiento creativo</a:t>
            </a:r>
            <a:endParaRPr lang="en-US" sz="42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sz="2000" dirty="0">
                <a:ea typeface="+mn-lt"/>
                <a:cs typeface="+mn-lt"/>
              </a:rPr>
              <a:t>María investiga métodos naturales para controlar las plagas.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_tradnl" sz="2000" dirty="0">
                <a:ea typeface="+mn-lt"/>
                <a:cs typeface="+mn-lt"/>
              </a:rPr>
              <a:t>Descubre que las mariquitas son excelentes depredadoras de pulgones y que las plantas de albahaca repelen las moscas blancas.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_tradnl" sz="2000" dirty="0">
                <a:ea typeface="+mn-lt"/>
                <a:cs typeface="+mn-lt"/>
              </a:rPr>
              <a:t>María planta albahaca cerca de sus rosas y libera mariquitas en su jardín.</a:t>
            </a:r>
            <a:endParaRPr lang="en-US" sz="2000" dirty="0">
              <a:ea typeface="+mn-lt"/>
              <a:cs typeface="+mn-lt"/>
            </a:endParaRPr>
          </a:p>
        </p:txBody>
      </p:sp>
      <p:pic>
        <p:nvPicPr>
          <p:cNvPr id="5" name="Picture 4" descr="Imagen gratis: Mariquita, naturaleza, macro, hoja, hierba, insecto ...">
            <a:extLst>
              <a:ext uri="{FF2B5EF4-FFF2-40B4-BE49-F238E27FC236}">
                <a16:creationId xmlns:a16="http://schemas.microsoft.com/office/drawing/2014/main" id="{4109DFA1-D41A-46D9-33FD-240DA52BC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0" r="14735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715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ith a beard and a telephone&#10;&#10;Description automatically generated">
            <a:extLst>
              <a:ext uri="{FF2B5EF4-FFF2-40B4-BE49-F238E27FC236}">
                <a16:creationId xmlns:a16="http://schemas.microsoft.com/office/drawing/2014/main" id="{B8306E31-B384-9351-5F58-80C5F1E76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9148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_tradnl" sz="4000">
                <a:cs typeface="Calibri Light"/>
              </a:rPr>
              <a:t>Algunos ejemplos de pensamiento creativo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sz="2000" dirty="0">
                <a:ea typeface="+mn-lt"/>
                <a:cs typeface="+mn-lt"/>
              </a:rPr>
              <a:t>Alexander Graham Bell</a:t>
            </a:r>
          </a:p>
          <a:p>
            <a:pPr marL="0" indent="0">
              <a:buNone/>
            </a:pPr>
            <a:r>
              <a:rPr lang="es-ES_tradnl" sz="2000" dirty="0">
                <a:cs typeface="Calibri"/>
              </a:rPr>
              <a:t>Unió la telegrafía, que él conocía bien, con el habla.</a:t>
            </a:r>
          </a:p>
          <a:p>
            <a:pPr marL="0" indent="0">
              <a:buNone/>
            </a:pPr>
            <a:r>
              <a:rPr lang="es-ES_tradnl" sz="2000" dirty="0">
                <a:cs typeface="Calibri"/>
              </a:rPr>
              <a:t>Co ello inventó el teléfono.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0B350-1E58-63D6-C129-BB1258311774}"/>
              </a:ext>
            </a:extLst>
          </p:cNvPr>
          <p:cNvSpPr txBox="1"/>
          <p:nvPr/>
        </p:nvSpPr>
        <p:spPr>
          <a:xfrm>
            <a:off x="9737480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_tradnl" sz="4200">
                <a:cs typeface="Calibri Light"/>
              </a:rPr>
              <a:t>Algunos ejemplos de pensamiento creativo</a:t>
            </a:r>
            <a:endParaRPr lang="en-US" sz="4200"/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sz="2200">
                <a:ea typeface="+mn-lt"/>
                <a:cs typeface="+mn-lt"/>
              </a:rPr>
              <a:t>Pablo Ruiz Picasso.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_tradnl" sz="2200">
                <a:cs typeface="Calibri"/>
              </a:rPr>
              <a:t>Inventó el cubismo para romper con la pintura de su época.</a:t>
            </a:r>
          </a:p>
        </p:txBody>
      </p:sp>
      <p:pic>
        <p:nvPicPr>
          <p:cNvPr id="5" name="Picture 4" descr="A person sitting in front of a painting&#10;&#10;Description automatically generated">
            <a:extLst>
              <a:ext uri="{FF2B5EF4-FFF2-40B4-BE49-F238E27FC236}">
                <a16:creationId xmlns:a16="http://schemas.microsoft.com/office/drawing/2014/main" id="{1EC7BE72-4364-FC4F-1462-11C011CC8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201" r="2" b="1945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08109-2AC1-E034-3423-99A989B0D5A3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6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_tradnl" sz="4200">
                <a:cs typeface="Calibri Light"/>
              </a:rPr>
              <a:t>Algunos ejemplos de pensamiento creativo</a:t>
            </a:r>
            <a:endParaRPr lang="en-US" sz="4200"/>
          </a:p>
        </p:txBody>
      </p:sp>
      <p:sp>
        <p:nvSpPr>
          <p:cNvPr id="4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sz="2200">
                <a:ea typeface="+mn-lt"/>
                <a:cs typeface="+mn-lt"/>
              </a:rPr>
              <a:t>La invención del post-it.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_tradnl" sz="2200">
                <a:cs typeface="Calibri"/>
              </a:rPr>
              <a:t>Un pegamento que no pegaba resultó tener una aplicación inesperada.</a:t>
            </a:r>
          </a:p>
        </p:txBody>
      </p:sp>
      <p:pic>
        <p:nvPicPr>
          <p:cNvPr id="4" name="Picture 3" descr="Post It Notes Sticky Note · Free photo on Pixabay">
            <a:extLst>
              <a:ext uri="{FF2B5EF4-FFF2-40B4-BE49-F238E27FC236}">
                <a16:creationId xmlns:a16="http://schemas.microsoft.com/office/drawing/2014/main" id="{5A6FA431-62AF-014E-CDC1-A4D995D2F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2" r="1695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298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74DBC-961D-75B9-A865-AA8CD993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_tradnl" sz="4200">
                <a:cs typeface="Calibri Light"/>
              </a:rPr>
              <a:t>Algunos ejemplos de pensamiento creativo</a:t>
            </a:r>
            <a:endParaRPr lang="en-US" sz="4200"/>
          </a:p>
        </p:txBody>
      </p:sp>
      <p:sp>
        <p:nvSpPr>
          <p:cNvPr id="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3592-D725-F87C-1E89-7E45FA67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_tradnl" sz="2200">
                <a:ea typeface="+mn-lt"/>
                <a:cs typeface="+mn-lt"/>
              </a:rPr>
              <a:t>Los creadores españoles.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_tradnl" sz="2200">
                <a:cs typeface="Calibri"/>
              </a:rPr>
              <a:t>El submarino de Isaac Peral.</a:t>
            </a:r>
          </a:p>
        </p:txBody>
      </p:sp>
      <p:pic>
        <p:nvPicPr>
          <p:cNvPr id="5" name="Picture 4" descr="A large submarine in a pond&#10;&#10;Description automatically generated">
            <a:extLst>
              <a:ext uri="{FF2B5EF4-FFF2-40B4-BE49-F238E27FC236}">
                <a16:creationId xmlns:a16="http://schemas.microsoft.com/office/drawing/2014/main" id="{A7D750B5-364F-073D-5A30-D50F8D3A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21" r="134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434F2D-4A46-D999-85FB-CBF8C4B71BFF}"/>
              </a:ext>
            </a:extLst>
          </p:cNvPr>
          <p:cNvSpPr txBox="1"/>
          <p:nvPr/>
        </p:nvSpPr>
        <p:spPr>
          <a:xfrm>
            <a:off x="9718244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336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de Office</vt:lpstr>
      <vt:lpstr>Pensamiento creativo y resolución de problemas</vt:lpstr>
      <vt:lpstr>Resultados de aprendizaje</vt:lpstr>
      <vt:lpstr>Contenidos</vt:lpstr>
      <vt:lpstr>Algunos ejemplos de pensamiento creativo</vt:lpstr>
      <vt:lpstr>Algunos ejemplos de pensamiento creativo</vt:lpstr>
      <vt:lpstr>Algunos ejemplos de pensamiento creativo</vt:lpstr>
      <vt:lpstr>Algunos ejemplos de pensamiento creativo</vt:lpstr>
      <vt:lpstr>Algunos ejemplos de pensamiento creativo</vt:lpstr>
      <vt:lpstr>Algunos ejemplos de pensamiento creativo</vt:lpstr>
      <vt:lpstr>Algunos ejemplos de pensamiento creativo</vt:lpstr>
      <vt:lpstr>Algunos ejemplos de pensamiento creativo</vt:lpstr>
      <vt:lpstr>Algunos ejemplos de pensamiento creativo</vt:lpstr>
      <vt:lpstr>Algunos ejemplos de pensamiento creativo</vt:lpstr>
      <vt:lpstr>Algunos ejemplos de pensamiento creativo</vt:lpstr>
      <vt:lpstr>¿Qué es el pensamiento creativo?</vt:lpstr>
      <vt:lpstr>¿Qué es el pensamiento creativo?</vt:lpstr>
      <vt:lpstr>¿Qué es el pensamiento creativo?</vt:lpstr>
      <vt:lpstr>¿Qué es el pensamiento creativo?</vt:lpstr>
      <vt:lpstr>¿Qué es el pensamiento creativo?</vt:lpstr>
      <vt:lpstr>¿Qué es el pensamiento creativo?</vt:lpstr>
      <vt:lpstr>¿Qué es el pensamiento creativo?</vt:lpstr>
      <vt:lpstr>¿Qué es el pensamiento creativo?</vt:lpstr>
      <vt:lpstr>¿Cómo se puede estimular la creatividad?</vt:lpstr>
      <vt:lpstr>Aplicación práctica</vt:lpstr>
      <vt:lpstr>Nota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404</cp:revision>
  <dcterms:created xsi:type="dcterms:W3CDTF">2023-12-01T07:51:43Z</dcterms:created>
  <dcterms:modified xsi:type="dcterms:W3CDTF">2024-04-11T13:15:07Z</dcterms:modified>
</cp:coreProperties>
</file>